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5.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0" r:id="rId4"/>
    <p:sldMasterId id="2147483809" r:id="rId5"/>
    <p:sldMasterId id="2147483811" r:id="rId6"/>
    <p:sldMasterId id="2147483816" r:id="rId7"/>
    <p:sldMasterId id="2147483880" r:id="rId8"/>
    <p:sldMasterId id="2147483942" r:id="rId9"/>
  </p:sldMasterIdLst>
  <p:notesMasterIdLst>
    <p:notesMasterId r:id="rId130"/>
  </p:notesMasterIdLst>
  <p:handoutMasterIdLst>
    <p:handoutMasterId r:id="rId131"/>
  </p:handoutMasterIdLst>
  <p:sldIdLst>
    <p:sldId id="4213" r:id="rId10"/>
    <p:sldId id="4439" r:id="rId11"/>
    <p:sldId id="4440" r:id="rId12"/>
    <p:sldId id="881" r:id="rId13"/>
    <p:sldId id="4441" r:id="rId14"/>
    <p:sldId id="291" r:id="rId15"/>
    <p:sldId id="292" r:id="rId16"/>
    <p:sldId id="855" r:id="rId17"/>
    <p:sldId id="800" r:id="rId18"/>
    <p:sldId id="798" r:id="rId19"/>
    <p:sldId id="856" r:id="rId20"/>
    <p:sldId id="799" r:id="rId21"/>
    <p:sldId id="4442" r:id="rId22"/>
    <p:sldId id="4443" r:id="rId23"/>
    <p:sldId id="1186" r:id="rId24"/>
    <p:sldId id="295" r:id="rId25"/>
    <p:sldId id="732" r:id="rId26"/>
    <p:sldId id="476" r:id="rId27"/>
    <p:sldId id="689" r:id="rId28"/>
    <p:sldId id="477" r:id="rId29"/>
    <p:sldId id="4449" r:id="rId30"/>
    <p:sldId id="4444" r:id="rId31"/>
    <p:sldId id="490" r:id="rId32"/>
    <p:sldId id="848" r:id="rId33"/>
    <p:sldId id="849" r:id="rId34"/>
    <p:sldId id="4450" r:id="rId35"/>
    <p:sldId id="681" r:id="rId36"/>
    <p:sldId id="4445" r:id="rId37"/>
    <p:sldId id="731" r:id="rId38"/>
    <p:sldId id="4451" r:id="rId39"/>
    <p:sldId id="4446" r:id="rId40"/>
    <p:sldId id="498" r:id="rId41"/>
    <p:sldId id="500" r:id="rId42"/>
    <p:sldId id="715" r:id="rId43"/>
    <p:sldId id="4452" r:id="rId44"/>
    <p:sldId id="4447" r:id="rId45"/>
    <p:sldId id="917" r:id="rId46"/>
    <p:sldId id="510" r:id="rId47"/>
    <p:sldId id="926" r:id="rId48"/>
    <p:sldId id="4453" r:id="rId49"/>
    <p:sldId id="518" r:id="rId50"/>
    <p:sldId id="4454" r:id="rId51"/>
    <p:sldId id="4483" r:id="rId52"/>
    <p:sldId id="4448" r:id="rId53"/>
    <p:sldId id="522" r:id="rId54"/>
    <p:sldId id="521" r:id="rId55"/>
    <p:sldId id="4455" r:id="rId56"/>
    <p:sldId id="858" r:id="rId57"/>
    <p:sldId id="4456" r:id="rId58"/>
    <p:sldId id="4457" r:id="rId59"/>
    <p:sldId id="824" r:id="rId60"/>
    <p:sldId id="927" r:id="rId61"/>
    <p:sldId id="821" r:id="rId62"/>
    <p:sldId id="4458" r:id="rId63"/>
    <p:sldId id="822" r:id="rId64"/>
    <p:sldId id="4459" r:id="rId65"/>
    <p:sldId id="4460" r:id="rId66"/>
    <p:sldId id="4461" r:id="rId67"/>
    <p:sldId id="918" r:id="rId68"/>
    <p:sldId id="810" r:id="rId69"/>
    <p:sldId id="867" r:id="rId70"/>
    <p:sldId id="923" r:id="rId71"/>
    <p:sldId id="4462" r:id="rId72"/>
    <p:sldId id="4463" r:id="rId73"/>
    <p:sldId id="730" r:id="rId74"/>
    <p:sldId id="627" r:id="rId75"/>
    <p:sldId id="628" r:id="rId76"/>
    <p:sldId id="630" r:id="rId77"/>
    <p:sldId id="631" r:id="rId78"/>
    <p:sldId id="632" r:id="rId79"/>
    <p:sldId id="4423" r:id="rId80"/>
    <p:sldId id="4464" r:id="rId81"/>
    <p:sldId id="676" r:id="rId82"/>
    <p:sldId id="870" r:id="rId83"/>
    <p:sldId id="638" r:id="rId84"/>
    <p:sldId id="4466" r:id="rId85"/>
    <p:sldId id="1187" r:id="rId86"/>
    <p:sldId id="4467" r:id="rId87"/>
    <p:sldId id="723" r:id="rId88"/>
    <p:sldId id="860" r:id="rId89"/>
    <p:sldId id="4468" r:id="rId90"/>
    <p:sldId id="4469" r:id="rId91"/>
    <p:sldId id="836" r:id="rId92"/>
    <p:sldId id="839" r:id="rId93"/>
    <p:sldId id="837" r:id="rId94"/>
    <p:sldId id="4471" r:id="rId95"/>
    <p:sldId id="4470" r:id="rId96"/>
    <p:sldId id="658" r:id="rId97"/>
    <p:sldId id="660" r:id="rId98"/>
    <p:sldId id="4472" r:id="rId99"/>
    <p:sldId id="4473" r:id="rId100"/>
    <p:sldId id="4474" r:id="rId101"/>
    <p:sldId id="4465" r:id="rId102"/>
    <p:sldId id="537" r:id="rId103"/>
    <p:sldId id="853" r:id="rId104"/>
    <p:sldId id="4475" r:id="rId105"/>
    <p:sldId id="859" r:id="rId106"/>
    <p:sldId id="4476" r:id="rId107"/>
    <p:sldId id="4477" r:id="rId108"/>
    <p:sldId id="772" r:id="rId109"/>
    <p:sldId id="592" r:id="rId110"/>
    <p:sldId id="593" r:id="rId111"/>
    <p:sldId id="868" r:id="rId112"/>
    <p:sldId id="869" r:id="rId113"/>
    <p:sldId id="861" r:id="rId114"/>
    <p:sldId id="4479" r:id="rId115"/>
    <p:sldId id="595" r:id="rId116"/>
    <p:sldId id="599" r:id="rId117"/>
    <p:sldId id="598" r:id="rId118"/>
    <p:sldId id="602" r:id="rId119"/>
    <p:sldId id="925" r:id="rId120"/>
    <p:sldId id="4480" r:id="rId121"/>
    <p:sldId id="4481" r:id="rId122"/>
    <p:sldId id="876" r:id="rId123"/>
    <p:sldId id="4478" r:id="rId124"/>
    <p:sldId id="4384" r:id="rId125"/>
    <p:sldId id="886" r:id="rId126"/>
    <p:sldId id="887" r:id="rId127"/>
    <p:sldId id="888" r:id="rId128"/>
    <p:sldId id="889" r:id="rId129"/>
  </p:sldIdLst>
  <p:sldSz cx="14630400" cy="8229600"/>
  <p:notesSz cx="6858000" cy="9144000"/>
  <p:defaultTextStyle>
    <a:defPPr>
      <a:defRPr lang="en-US"/>
    </a:defPPr>
    <a:lvl1pPr marL="0" algn="l" defTabSz="653110" rtl="0" eaLnBrk="1" latinLnBrk="0" hangingPunct="1">
      <a:defRPr sz="2600" kern="1200">
        <a:solidFill>
          <a:schemeClr val="tx1"/>
        </a:solidFill>
        <a:latin typeface="+mn-lt"/>
        <a:ea typeface="+mn-ea"/>
        <a:cs typeface="+mn-cs"/>
      </a:defRPr>
    </a:lvl1pPr>
    <a:lvl2pPr marL="653110" algn="l" defTabSz="653110" rtl="0" eaLnBrk="1" latinLnBrk="0" hangingPunct="1">
      <a:defRPr sz="2600" kern="1200">
        <a:solidFill>
          <a:schemeClr val="tx1"/>
        </a:solidFill>
        <a:latin typeface="+mn-lt"/>
        <a:ea typeface="+mn-ea"/>
        <a:cs typeface="+mn-cs"/>
      </a:defRPr>
    </a:lvl2pPr>
    <a:lvl3pPr marL="1306220" algn="l" defTabSz="653110" rtl="0" eaLnBrk="1" latinLnBrk="0" hangingPunct="1">
      <a:defRPr sz="2600" kern="1200">
        <a:solidFill>
          <a:schemeClr val="tx1"/>
        </a:solidFill>
        <a:latin typeface="+mn-lt"/>
        <a:ea typeface="+mn-ea"/>
        <a:cs typeface="+mn-cs"/>
      </a:defRPr>
    </a:lvl3pPr>
    <a:lvl4pPr marL="1959331" algn="l" defTabSz="653110" rtl="0" eaLnBrk="1" latinLnBrk="0" hangingPunct="1">
      <a:defRPr sz="2600" kern="1200">
        <a:solidFill>
          <a:schemeClr val="tx1"/>
        </a:solidFill>
        <a:latin typeface="+mn-lt"/>
        <a:ea typeface="+mn-ea"/>
        <a:cs typeface="+mn-cs"/>
      </a:defRPr>
    </a:lvl4pPr>
    <a:lvl5pPr marL="2612441" algn="l" defTabSz="653110" rtl="0" eaLnBrk="1" latinLnBrk="0" hangingPunct="1">
      <a:defRPr sz="2600" kern="1200">
        <a:solidFill>
          <a:schemeClr val="tx1"/>
        </a:solidFill>
        <a:latin typeface="+mn-lt"/>
        <a:ea typeface="+mn-ea"/>
        <a:cs typeface="+mn-cs"/>
      </a:defRPr>
    </a:lvl5pPr>
    <a:lvl6pPr marL="3265551" algn="l" defTabSz="653110" rtl="0" eaLnBrk="1" latinLnBrk="0" hangingPunct="1">
      <a:defRPr sz="2600" kern="1200">
        <a:solidFill>
          <a:schemeClr val="tx1"/>
        </a:solidFill>
        <a:latin typeface="+mn-lt"/>
        <a:ea typeface="+mn-ea"/>
        <a:cs typeface="+mn-cs"/>
      </a:defRPr>
    </a:lvl6pPr>
    <a:lvl7pPr marL="3918661" algn="l" defTabSz="653110" rtl="0" eaLnBrk="1" latinLnBrk="0" hangingPunct="1">
      <a:defRPr sz="2600" kern="1200">
        <a:solidFill>
          <a:schemeClr val="tx1"/>
        </a:solidFill>
        <a:latin typeface="+mn-lt"/>
        <a:ea typeface="+mn-ea"/>
        <a:cs typeface="+mn-cs"/>
      </a:defRPr>
    </a:lvl7pPr>
    <a:lvl8pPr marL="4571771" algn="l" defTabSz="653110" rtl="0" eaLnBrk="1" latinLnBrk="0" hangingPunct="1">
      <a:defRPr sz="2600" kern="1200">
        <a:solidFill>
          <a:schemeClr val="tx1"/>
        </a:solidFill>
        <a:latin typeface="+mn-lt"/>
        <a:ea typeface="+mn-ea"/>
        <a:cs typeface="+mn-cs"/>
      </a:defRPr>
    </a:lvl8pPr>
    <a:lvl9pPr marL="5224882" algn="l" defTabSz="653110" rtl="0" eaLnBrk="1" latinLnBrk="0" hangingPunct="1">
      <a:defRPr sz="2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592">
          <p15:clr>
            <a:srgbClr val="A4A3A4"/>
          </p15:clr>
        </p15:guide>
        <p15:guide id="2" pos="460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D2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19" autoAdjust="0"/>
    <p:restoredTop sz="94681" autoAdjust="0"/>
  </p:normalViewPr>
  <p:slideViewPr>
    <p:cSldViewPr snapToGrid="0">
      <p:cViewPr varScale="1">
        <p:scale>
          <a:sx n="80" d="100"/>
          <a:sy n="80" d="100"/>
        </p:scale>
        <p:origin x="91" y="77"/>
      </p:cViewPr>
      <p:guideLst>
        <p:guide orient="horz" pos="2592"/>
        <p:guide pos="4608"/>
      </p:guideLst>
    </p:cSldViewPr>
  </p:slideViewPr>
  <p:outlineViewPr>
    <p:cViewPr>
      <p:scale>
        <a:sx n="33" d="100"/>
        <a:sy n="33" d="100"/>
      </p:scale>
      <p:origin x="0" y="97668"/>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theme" Target="theme/theme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handoutMaster" Target="handoutMasters/handoutMaster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presProps" Target="pres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slideMaster" Target="slideMasters/slideMaster1.xml"/><Relationship Id="rId9" Type="http://schemas.openxmlformats.org/officeDocument/2006/relationships/slideMaster" Target="slideMasters/slideMaster6.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100A8A0-AACC-4A95-9EE4-A67CC234783B}" type="datetimeFigureOut">
              <a:rPr lang="en-US" smtClean="0"/>
              <a:t>4/13/2021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6116E6E-FE81-41A9-B404-DB0050877150}" type="slidenum">
              <a:rPr lang="en-US" smtClean="0"/>
              <a:t>‹#›</a:t>
            </a:fld>
            <a:endParaRPr lang="en-US" dirty="0"/>
          </a:p>
        </p:txBody>
      </p:sp>
    </p:spTree>
    <p:extLst>
      <p:ext uri="{BB962C8B-B14F-4D97-AF65-F5344CB8AC3E}">
        <p14:creationId xmlns:p14="http://schemas.microsoft.com/office/powerpoint/2010/main" val="19630612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EFA9F01-FAF3-4C7A-8C82-5C487696AB42}" type="datetimeFigureOut">
              <a:rPr lang="en-US" smtClean="0"/>
              <a:t>4/13/2021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9308A5-C357-4366-95D3-A659388B2D33}" type="slidenum">
              <a:rPr lang="en-US" smtClean="0"/>
              <a:t>‹#›</a:t>
            </a:fld>
            <a:endParaRPr lang="en-US" dirty="0"/>
          </a:p>
        </p:txBody>
      </p:sp>
    </p:spTree>
    <p:extLst>
      <p:ext uri="{BB962C8B-B14F-4D97-AF65-F5344CB8AC3E}">
        <p14:creationId xmlns:p14="http://schemas.microsoft.com/office/powerpoint/2010/main" val="3699975111"/>
      </p:ext>
    </p:extLst>
  </p:cSld>
  <p:clrMap bg1="lt1" tx1="dk1" bg2="lt2" tx2="dk2" accent1="accent1" accent2="accent2" accent3="accent3" accent4="accent4" accent5="accent5" accent6="accent6" hlink="hlink" folHlink="folHlink"/>
  <p:hf hdr="0" ftr="0" dt="0"/>
  <p:notesStyle>
    <a:lvl1pPr marL="0" algn="l" defTabSz="1306220" rtl="0" eaLnBrk="1" latinLnBrk="0" hangingPunct="1">
      <a:defRPr sz="1700" kern="1200">
        <a:solidFill>
          <a:schemeClr val="tx1"/>
        </a:solidFill>
        <a:latin typeface="+mn-lt"/>
        <a:ea typeface="+mn-ea"/>
        <a:cs typeface="+mn-cs"/>
      </a:defRPr>
    </a:lvl1pPr>
    <a:lvl2pPr marL="653110" algn="l" defTabSz="1306220" rtl="0" eaLnBrk="1" latinLnBrk="0" hangingPunct="1">
      <a:defRPr sz="1700" kern="1200">
        <a:solidFill>
          <a:schemeClr val="tx1"/>
        </a:solidFill>
        <a:latin typeface="+mn-lt"/>
        <a:ea typeface="+mn-ea"/>
        <a:cs typeface="+mn-cs"/>
      </a:defRPr>
    </a:lvl2pPr>
    <a:lvl3pPr marL="1306220" algn="l" defTabSz="1306220" rtl="0" eaLnBrk="1" latinLnBrk="0" hangingPunct="1">
      <a:defRPr sz="1700" kern="1200">
        <a:solidFill>
          <a:schemeClr val="tx1"/>
        </a:solidFill>
        <a:latin typeface="+mn-lt"/>
        <a:ea typeface="+mn-ea"/>
        <a:cs typeface="+mn-cs"/>
      </a:defRPr>
    </a:lvl3pPr>
    <a:lvl4pPr marL="1959331" algn="l" defTabSz="1306220" rtl="0" eaLnBrk="1" latinLnBrk="0" hangingPunct="1">
      <a:defRPr sz="1700" kern="1200">
        <a:solidFill>
          <a:schemeClr val="tx1"/>
        </a:solidFill>
        <a:latin typeface="+mn-lt"/>
        <a:ea typeface="+mn-ea"/>
        <a:cs typeface="+mn-cs"/>
      </a:defRPr>
    </a:lvl4pPr>
    <a:lvl5pPr marL="2612441" algn="l" defTabSz="1306220" rtl="0" eaLnBrk="1" latinLnBrk="0" hangingPunct="1">
      <a:defRPr sz="1700" kern="1200">
        <a:solidFill>
          <a:schemeClr val="tx1"/>
        </a:solidFill>
        <a:latin typeface="+mn-lt"/>
        <a:ea typeface="+mn-ea"/>
        <a:cs typeface="+mn-cs"/>
      </a:defRPr>
    </a:lvl5pPr>
    <a:lvl6pPr marL="3265551" algn="l" defTabSz="1306220" rtl="0" eaLnBrk="1" latinLnBrk="0" hangingPunct="1">
      <a:defRPr sz="1700" kern="1200">
        <a:solidFill>
          <a:schemeClr val="tx1"/>
        </a:solidFill>
        <a:latin typeface="+mn-lt"/>
        <a:ea typeface="+mn-ea"/>
        <a:cs typeface="+mn-cs"/>
      </a:defRPr>
    </a:lvl6pPr>
    <a:lvl7pPr marL="3918661" algn="l" defTabSz="1306220" rtl="0" eaLnBrk="1" latinLnBrk="0" hangingPunct="1">
      <a:defRPr sz="1700" kern="1200">
        <a:solidFill>
          <a:schemeClr val="tx1"/>
        </a:solidFill>
        <a:latin typeface="+mn-lt"/>
        <a:ea typeface="+mn-ea"/>
        <a:cs typeface="+mn-cs"/>
      </a:defRPr>
    </a:lvl7pPr>
    <a:lvl8pPr marL="4571771" algn="l" defTabSz="1306220" rtl="0" eaLnBrk="1" latinLnBrk="0" hangingPunct="1">
      <a:defRPr sz="1700" kern="1200">
        <a:solidFill>
          <a:schemeClr val="tx1"/>
        </a:solidFill>
        <a:latin typeface="+mn-lt"/>
        <a:ea typeface="+mn-ea"/>
        <a:cs typeface="+mn-cs"/>
      </a:defRPr>
    </a:lvl8pPr>
    <a:lvl9pPr marL="5224882" algn="l" defTabSz="1306220"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9308A5-C357-4366-95D3-A659388B2D33}" type="slidenum">
              <a:rPr lang="en-US" smtClean="0"/>
              <a:t>1</a:t>
            </a:fld>
            <a:endParaRPr lang="en-US" dirty="0"/>
          </a:p>
        </p:txBody>
      </p:sp>
    </p:spTree>
    <p:extLst>
      <p:ext uri="{BB962C8B-B14F-4D97-AF65-F5344CB8AC3E}">
        <p14:creationId xmlns:p14="http://schemas.microsoft.com/office/powerpoint/2010/main" val="18375084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16</a:t>
            </a:fld>
            <a:endParaRPr lang="en-US" dirty="0"/>
          </a:p>
        </p:txBody>
      </p:sp>
    </p:spTree>
    <p:extLst>
      <p:ext uri="{BB962C8B-B14F-4D97-AF65-F5344CB8AC3E}">
        <p14:creationId xmlns:p14="http://schemas.microsoft.com/office/powerpoint/2010/main" val="2507676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17</a:t>
            </a:fld>
            <a:endParaRPr lang="en-US" dirty="0"/>
          </a:p>
        </p:txBody>
      </p:sp>
    </p:spTree>
    <p:extLst>
      <p:ext uri="{BB962C8B-B14F-4D97-AF65-F5344CB8AC3E}">
        <p14:creationId xmlns:p14="http://schemas.microsoft.com/office/powerpoint/2010/main" val="25076760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18</a:t>
            </a:fld>
            <a:endParaRPr lang="en-US" dirty="0"/>
          </a:p>
        </p:txBody>
      </p:sp>
    </p:spTree>
    <p:extLst>
      <p:ext uri="{BB962C8B-B14F-4D97-AF65-F5344CB8AC3E}">
        <p14:creationId xmlns:p14="http://schemas.microsoft.com/office/powerpoint/2010/main" val="259080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19</a:t>
            </a:fld>
            <a:endParaRPr lang="en-US" dirty="0"/>
          </a:p>
        </p:txBody>
      </p:sp>
    </p:spTree>
    <p:extLst>
      <p:ext uri="{BB962C8B-B14F-4D97-AF65-F5344CB8AC3E}">
        <p14:creationId xmlns:p14="http://schemas.microsoft.com/office/powerpoint/2010/main" val="4053595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20</a:t>
            </a:fld>
            <a:endParaRPr lang="en-US" dirty="0"/>
          </a:p>
        </p:txBody>
      </p:sp>
    </p:spTree>
    <p:extLst>
      <p:ext uri="{BB962C8B-B14F-4D97-AF65-F5344CB8AC3E}">
        <p14:creationId xmlns:p14="http://schemas.microsoft.com/office/powerpoint/2010/main" val="16267209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23</a:t>
            </a:fld>
            <a:endParaRPr lang="en-US" dirty="0"/>
          </a:p>
        </p:txBody>
      </p:sp>
    </p:spTree>
    <p:extLst>
      <p:ext uri="{BB962C8B-B14F-4D97-AF65-F5344CB8AC3E}">
        <p14:creationId xmlns:p14="http://schemas.microsoft.com/office/powerpoint/2010/main" val="1585830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578019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624125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27</a:t>
            </a:fld>
            <a:endParaRPr lang="en-US" dirty="0"/>
          </a:p>
        </p:txBody>
      </p:sp>
    </p:spTree>
    <p:extLst>
      <p:ext uri="{BB962C8B-B14F-4D97-AF65-F5344CB8AC3E}">
        <p14:creationId xmlns:p14="http://schemas.microsoft.com/office/powerpoint/2010/main" val="34433372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72174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6</a:t>
            </a:fld>
            <a:endParaRPr lang="en-US" dirty="0"/>
          </a:p>
        </p:txBody>
      </p:sp>
    </p:spTree>
    <p:extLst>
      <p:ext uri="{BB962C8B-B14F-4D97-AF65-F5344CB8AC3E}">
        <p14:creationId xmlns:p14="http://schemas.microsoft.com/office/powerpoint/2010/main" val="427044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29</a:t>
            </a:fld>
            <a:endParaRPr lang="en-US" dirty="0"/>
          </a:p>
        </p:txBody>
      </p:sp>
    </p:spTree>
    <p:extLst>
      <p:ext uri="{BB962C8B-B14F-4D97-AF65-F5344CB8AC3E}">
        <p14:creationId xmlns:p14="http://schemas.microsoft.com/office/powerpoint/2010/main" val="2496812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32</a:t>
            </a:fld>
            <a:endParaRPr lang="en-US" dirty="0"/>
          </a:p>
        </p:txBody>
      </p:sp>
    </p:spTree>
    <p:extLst>
      <p:ext uri="{BB962C8B-B14F-4D97-AF65-F5344CB8AC3E}">
        <p14:creationId xmlns:p14="http://schemas.microsoft.com/office/powerpoint/2010/main" val="187002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33</a:t>
            </a:fld>
            <a:endParaRPr lang="en-US" dirty="0"/>
          </a:p>
        </p:txBody>
      </p:sp>
    </p:spTree>
    <p:extLst>
      <p:ext uri="{BB962C8B-B14F-4D97-AF65-F5344CB8AC3E}">
        <p14:creationId xmlns:p14="http://schemas.microsoft.com/office/powerpoint/2010/main" val="759556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34</a:t>
            </a:fld>
            <a:endParaRPr lang="en-US" dirty="0"/>
          </a:p>
        </p:txBody>
      </p:sp>
    </p:spTree>
    <p:extLst>
      <p:ext uri="{BB962C8B-B14F-4D97-AF65-F5344CB8AC3E}">
        <p14:creationId xmlns:p14="http://schemas.microsoft.com/office/powerpoint/2010/main" val="4275875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37</a:t>
            </a:fld>
            <a:endParaRPr lang="en-US" dirty="0"/>
          </a:p>
        </p:txBody>
      </p:sp>
    </p:spTree>
    <p:extLst>
      <p:ext uri="{BB962C8B-B14F-4D97-AF65-F5344CB8AC3E}">
        <p14:creationId xmlns:p14="http://schemas.microsoft.com/office/powerpoint/2010/main" val="484587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38</a:t>
            </a:fld>
            <a:endParaRPr lang="en-US" dirty="0"/>
          </a:p>
        </p:txBody>
      </p:sp>
    </p:spTree>
    <p:extLst>
      <p:ext uri="{BB962C8B-B14F-4D97-AF65-F5344CB8AC3E}">
        <p14:creationId xmlns:p14="http://schemas.microsoft.com/office/powerpoint/2010/main" val="1667627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39</a:t>
            </a:fld>
            <a:endParaRPr lang="en-US" dirty="0"/>
          </a:p>
        </p:txBody>
      </p:sp>
    </p:spTree>
    <p:extLst>
      <p:ext uri="{BB962C8B-B14F-4D97-AF65-F5344CB8AC3E}">
        <p14:creationId xmlns:p14="http://schemas.microsoft.com/office/powerpoint/2010/main" val="2799654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41</a:t>
            </a:fld>
            <a:endParaRPr lang="en-US" dirty="0"/>
          </a:p>
        </p:txBody>
      </p:sp>
    </p:spTree>
    <p:extLst>
      <p:ext uri="{BB962C8B-B14F-4D97-AF65-F5344CB8AC3E}">
        <p14:creationId xmlns:p14="http://schemas.microsoft.com/office/powerpoint/2010/main" val="4708997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43</a:t>
            </a:fld>
            <a:endParaRPr lang="en-US" dirty="0"/>
          </a:p>
        </p:txBody>
      </p:sp>
    </p:spTree>
    <p:extLst>
      <p:ext uri="{BB962C8B-B14F-4D97-AF65-F5344CB8AC3E}">
        <p14:creationId xmlns:p14="http://schemas.microsoft.com/office/powerpoint/2010/main" val="1290615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45</a:t>
            </a:fld>
            <a:endParaRPr lang="en-US" dirty="0"/>
          </a:p>
        </p:txBody>
      </p:sp>
    </p:spTree>
    <p:extLst>
      <p:ext uri="{BB962C8B-B14F-4D97-AF65-F5344CB8AC3E}">
        <p14:creationId xmlns:p14="http://schemas.microsoft.com/office/powerpoint/2010/main" val="2968880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7</a:t>
            </a:fld>
            <a:endParaRPr lang="en-US" dirty="0"/>
          </a:p>
        </p:txBody>
      </p:sp>
    </p:spTree>
    <p:extLst>
      <p:ext uri="{BB962C8B-B14F-4D97-AF65-F5344CB8AC3E}">
        <p14:creationId xmlns:p14="http://schemas.microsoft.com/office/powerpoint/2010/main" val="37480919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46</a:t>
            </a:fld>
            <a:endParaRPr lang="en-US" dirty="0"/>
          </a:p>
        </p:txBody>
      </p:sp>
    </p:spTree>
    <p:extLst>
      <p:ext uri="{BB962C8B-B14F-4D97-AF65-F5344CB8AC3E}">
        <p14:creationId xmlns:p14="http://schemas.microsoft.com/office/powerpoint/2010/main" val="771884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48</a:t>
            </a:fld>
            <a:endParaRPr lang="en-US" dirty="0"/>
          </a:p>
        </p:txBody>
      </p:sp>
    </p:spTree>
    <p:extLst>
      <p:ext uri="{BB962C8B-B14F-4D97-AF65-F5344CB8AC3E}">
        <p14:creationId xmlns:p14="http://schemas.microsoft.com/office/powerpoint/2010/main" val="3047744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51</a:t>
            </a:fld>
            <a:endParaRPr lang="en-US" dirty="0"/>
          </a:p>
        </p:txBody>
      </p:sp>
    </p:spTree>
    <p:extLst>
      <p:ext uri="{BB962C8B-B14F-4D97-AF65-F5344CB8AC3E}">
        <p14:creationId xmlns:p14="http://schemas.microsoft.com/office/powerpoint/2010/main" val="33191222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52</a:t>
            </a:fld>
            <a:endParaRPr lang="en-US" dirty="0"/>
          </a:p>
        </p:txBody>
      </p:sp>
    </p:spTree>
    <p:extLst>
      <p:ext uri="{BB962C8B-B14F-4D97-AF65-F5344CB8AC3E}">
        <p14:creationId xmlns:p14="http://schemas.microsoft.com/office/powerpoint/2010/main" val="41418126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53</a:t>
            </a:fld>
            <a:endParaRPr lang="en-US" dirty="0"/>
          </a:p>
        </p:txBody>
      </p:sp>
    </p:spTree>
    <p:extLst>
      <p:ext uri="{BB962C8B-B14F-4D97-AF65-F5344CB8AC3E}">
        <p14:creationId xmlns:p14="http://schemas.microsoft.com/office/powerpoint/2010/main" val="13428847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55</a:t>
            </a:fld>
            <a:endParaRPr lang="en-US" dirty="0"/>
          </a:p>
        </p:txBody>
      </p:sp>
    </p:spTree>
    <p:extLst>
      <p:ext uri="{BB962C8B-B14F-4D97-AF65-F5344CB8AC3E}">
        <p14:creationId xmlns:p14="http://schemas.microsoft.com/office/powerpoint/2010/main" val="104911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59</a:t>
            </a:fld>
            <a:endParaRPr lang="en-US" dirty="0"/>
          </a:p>
        </p:txBody>
      </p:sp>
    </p:spTree>
    <p:extLst>
      <p:ext uri="{BB962C8B-B14F-4D97-AF65-F5344CB8AC3E}">
        <p14:creationId xmlns:p14="http://schemas.microsoft.com/office/powerpoint/2010/main" val="121105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60</a:t>
            </a:fld>
            <a:endParaRPr lang="en-US" dirty="0"/>
          </a:p>
        </p:txBody>
      </p:sp>
    </p:spTree>
    <p:extLst>
      <p:ext uri="{BB962C8B-B14F-4D97-AF65-F5344CB8AC3E}">
        <p14:creationId xmlns:p14="http://schemas.microsoft.com/office/powerpoint/2010/main" val="1376542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61</a:t>
            </a:fld>
            <a:endParaRPr lang="en-US" dirty="0"/>
          </a:p>
        </p:txBody>
      </p:sp>
    </p:spTree>
    <p:extLst>
      <p:ext uri="{BB962C8B-B14F-4D97-AF65-F5344CB8AC3E}">
        <p14:creationId xmlns:p14="http://schemas.microsoft.com/office/powerpoint/2010/main" val="3911576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62</a:t>
            </a:fld>
            <a:endParaRPr lang="en-US" dirty="0"/>
          </a:p>
        </p:txBody>
      </p:sp>
    </p:spTree>
    <p:extLst>
      <p:ext uri="{BB962C8B-B14F-4D97-AF65-F5344CB8AC3E}">
        <p14:creationId xmlns:p14="http://schemas.microsoft.com/office/powerpoint/2010/main" val="1425267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8</a:t>
            </a:fld>
            <a:endParaRPr lang="en-US" dirty="0"/>
          </a:p>
        </p:txBody>
      </p:sp>
    </p:spTree>
    <p:extLst>
      <p:ext uri="{BB962C8B-B14F-4D97-AF65-F5344CB8AC3E}">
        <p14:creationId xmlns:p14="http://schemas.microsoft.com/office/powerpoint/2010/main" val="3135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65</a:t>
            </a:fld>
            <a:endParaRPr lang="en-US" dirty="0"/>
          </a:p>
        </p:txBody>
      </p:sp>
    </p:spTree>
    <p:extLst>
      <p:ext uri="{BB962C8B-B14F-4D97-AF65-F5344CB8AC3E}">
        <p14:creationId xmlns:p14="http://schemas.microsoft.com/office/powerpoint/2010/main" val="1568603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66</a:t>
            </a:fld>
            <a:endParaRPr lang="en-US" dirty="0"/>
          </a:p>
        </p:txBody>
      </p:sp>
    </p:spTree>
    <p:extLst>
      <p:ext uri="{BB962C8B-B14F-4D97-AF65-F5344CB8AC3E}">
        <p14:creationId xmlns:p14="http://schemas.microsoft.com/office/powerpoint/2010/main" val="3376337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19138"/>
            <a:ext cx="6400800" cy="36004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67</a:t>
            </a:fld>
            <a:endParaRPr lang="en-US" dirty="0"/>
          </a:p>
        </p:txBody>
      </p:sp>
    </p:spTree>
    <p:extLst>
      <p:ext uri="{BB962C8B-B14F-4D97-AF65-F5344CB8AC3E}">
        <p14:creationId xmlns:p14="http://schemas.microsoft.com/office/powerpoint/2010/main" val="29668749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68</a:t>
            </a:fld>
            <a:endParaRPr lang="en-US" dirty="0"/>
          </a:p>
        </p:txBody>
      </p:sp>
    </p:spTree>
    <p:extLst>
      <p:ext uri="{BB962C8B-B14F-4D97-AF65-F5344CB8AC3E}">
        <p14:creationId xmlns:p14="http://schemas.microsoft.com/office/powerpoint/2010/main" val="35296976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69</a:t>
            </a:fld>
            <a:endParaRPr lang="en-US" dirty="0"/>
          </a:p>
        </p:txBody>
      </p:sp>
    </p:spTree>
    <p:extLst>
      <p:ext uri="{BB962C8B-B14F-4D97-AF65-F5344CB8AC3E}">
        <p14:creationId xmlns:p14="http://schemas.microsoft.com/office/powerpoint/2010/main" val="21216166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70</a:t>
            </a:fld>
            <a:endParaRPr lang="en-US" dirty="0"/>
          </a:p>
        </p:txBody>
      </p:sp>
    </p:spTree>
    <p:extLst>
      <p:ext uri="{BB962C8B-B14F-4D97-AF65-F5344CB8AC3E}">
        <p14:creationId xmlns:p14="http://schemas.microsoft.com/office/powerpoint/2010/main" val="12119560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73</a:t>
            </a:fld>
            <a:endParaRPr lang="en-US" dirty="0"/>
          </a:p>
        </p:txBody>
      </p:sp>
    </p:spTree>
    <p:extLst>
      <p:ext uri="{BB962C8B-B14F-4D97-AF65-F5344CB8AC3E}">
        <p14:creationId xmlns:p14="http://schemas.microsoft.com/office/powerpoint/2010/main" val="861056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74</a:t>
            </a:fld>
            <a:endParaRPr lang="en-US" dirty="0"/>
          </a:p>
        </p:txBody>
      </p:sp>
    </p:spTree>
    <p:extLst>
      <p:ext uri="{BB962C8B-B14F-4D97-AF65-F5344CB8AC3E}">
        <p14:creationId xmlns:p14="http://schemas.microsoft.com/office/powerpoint/2010/main" val="76820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75</a:t>
            </a:fld>
            <a:endParaRPr lang="en-US" dirty="0"/>
          </a:p>
        </p:txBody>
      </p:sp>
    </p:spTree>
    <p:extLst>
      <p:ext uri="{BB962C8B-B14F-4D97-AF65-F5344CB8AC3E}">
        <p14:creationId xmlns:p14="http://schemas.microsoft.com/office/powerpoint/2010/main" val="3001204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77</a:t>
            </a:fld>
            <a:endParaRPr lang="en-US" dirty="0"/>
          </a:p>
        </p:txBody>
      </p:sp>
    </p:spTree>
    <p:extLst>
      <p:ext uri="{BB962C8B-B14F-4D97-AF65-F5344CB8AC3E}">
        <p14:creationId xmlns:p14="http://schemas.microsoft.com/office/powerpoint/2010/main" val="324186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9</a:t>
            </a:fld>
            <a:endParaRPr lang="en-US" dirty="0"/>
          </a:p>
        </p:txBody>
      </p:sp>
    </p:spTree>
    <p:extLst>
      <p:ext uri="{BB962C8B-B14F-4D97-AF65-F5344CB8AC3E}">
        <p14:creationId xmlns:p14="http://schemas.microsoft.com/office/powerpoint/2010/main" val="11634256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79</a:t>
            </a:fld>
            <a:endParaRPr lang="en-US" dirty="0"/>
          </a:p>
        </p:txBody>
      </p:sp>
    </p:spTree>
    <p:extLst>
      <p:ext uri="{BB962C8B-B14F-4D97-AF65-F5344CB8AC3E}">
        <p14:creationId xmlns:p14="http://schemas.microsoft.com/office/powerpoint/2010/main" val="39773284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80</a:t>
            </a:fld>
            <a:endParaRPr lang="en-US" dirty="0"/>
          </a:p>
        </p:txBody>
      </p:sp>
    </p:spTree>
    <p:extLst>
      <p:ext uri="{BB962C8B-B14F-4D97-AF65-F5344CB8AC3E}">
        <p14:creationId xmlns:p14="http://schemas.microsoft.com/office/powerpoint/2010/main" val="308987894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83</a:t>
            </a:fld>
            <a:endParaRPr lang="en-US" dirty="0"/>
          </a:p>
        </p:txBody>
      </p:sp>
    </p:spTree>
    <p:extLst>
      <p:ext uri="{BB962C8B-B14F-4D97-AF65-F5344CB8AC3E}">
        <p14:creationId xmlns:p14="http://schemas.microsoft.com/office/powerpoint/2010/main" val="16280878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84</a:t>
            </a:fld>
            <a:endParaRPr lang="en-US" dirty="0"/>
          </a:p>
        </p:txBody>
      </p:sp>
    </p:spTree>
    <p:extLst>
      <p:ext uri="{BB962C8B-B14F-4D97-AF65-F5344CB8AC3E}">
        <p14:creationId xmlns:p14="http://schemas.microsoft.com/office/powerpoint/2010/main" val="35931575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85</a:t>
            </a:fld>
            <a:endParaRPr lang="en-US" dirty="0"/>
          </a:p>
        </p:txBody>
      </p:sp>
    </p:spTree>
    <p:extLst>
      <p:ext uri="{BB962C8B-B14F-4D97-AF65-F5344CB8AC3E}">
        <p14:creationId xmlns:p14="http://schemas.microsoft.com/office/powerpoint/2010/main" val="37428373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88</a:t>
            </a:fld>
            <a:endParaRPr lang="en-US" dirty="0"/>
          </a:p>
        </p:txBody>
      </p:sp>
    </p:spTree>
    <p:extLst>
      <p:ext uri="{BB962C8B-B14F-4D97-AF65-F5344CB8AC3E}">
        <p14:creationId xmlns:p14="http://schemas.microsoft.com/office/powerpoint/2010/main" val="18512885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89</a:t>
            </a:fld>
            <a:endParaRPr lang="en-US" dirty="0"/>
          </a:p>
        </p:txBody>
      </p:sp>
    </p:spTree>
    <p:extLst>
      <p:ext uri="{BB962C8B-B14F-4D97-AF65-F5344CB8AC3E}">
        <p14:creationId xmlns:p14="http://schemas.microsoft.com/office/powerpoint/2010/main" val="17112701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94</a:t>
            </a:fld>
            <a:endParaRPr lang="en-US" dirty="0"/>
          </a:p>
        </p:txBody>
      </p:sp>
    </p:spTree>
    <p:extLst>
      <p:ext uri="{BB962C8B-B14F-4D97-AF65-F5344CB8AC3E}">
        <p14:creationId xmlns:p14="http://schemas.microsoft.com/office/powerpoint/2010/main" val="3308322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95</a:t>
            </a:fld>
            <a:endParaRPr lang="en-US" dirty="0"/>
          </a:p>
        </p:txBody>
      </p:sp>
    </p:spTree>
    <p:extLst>
      <p:ext uri="{BB962C8B-B14F-4D97-AF65-F5344CB8AC3E}">
        <p14:creationId xmlns:p14="http://schemas.microsoft.com/office/powerpoint/2010/main" val="35384719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97</a:t>
            </a:fld>
            <a:endParaRPr lang="en-US" dirty="0"/>
          </a:p>
        </p:txBody>
      </p:sp>
    </p:spTree>
    <p:extLst>
      <p:ext uri="{BB962C8B-B14F-4D97-AF65-F5344CB8AC3E}">
        <p14:creationId xmlns:p14="http://schemas.microsoft.com/office/powerpoint/2010/main" val="484067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10</a:t>
            </a:fld>
            <a:endParaRPr lang="en-US" dirty="0"/>
          </a:p>
        </p:txBody>
      </p:sp>
    </p:spTree>
    <p:extLst>
      <p:ext uri="{BB962C8B-B14F-4D97-AF65-F5344CB8AC3E}">
        <p14:creationId xmlns:p14="http://schemas.microsoft.com/office/powerpoint/2010/main" val="24309693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101</a:t>
            </a:fld>
            <a:endParaRPr lang="en-US" dirty="0"/>
          </a:p>
        </p:txBody>
      </p:sp>
    </p:spTree>
    <p:extLst>
      <p:ext uri="{BB962C8B-B14F-4D97-AF65-F5344CB8AC3E}">
        <p14:creationId xmlns:p14="http://schemas.microsoft.com/office/powerpoint/2010/main" val="41501881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102</a:t>
            </a:fld>
            <a:endParaRPr lang="en-US" dirty="0"/>
          </a:p>
        </p:txBody>
      </p:sp>
    </p:spTree>
    <p:extLst>
      <p:ext uri="{BB962C8B-B14F-4D97-AF65-F5344CB8AC3E}">
        <p14:creationId xmlns:p14="http://schemas.microsoft.com/office/powerpoint/2010/main" val="21623435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103</a:t>
            </a:fld>
            <a:endParaRPr lang="en-US" dirty="0"/>
          </a:p>
        </p:txBody>
      </p:sp>
    </p:spTree>
    <p:extLst>
      <p:ext uri="{BB962C8B-B14F-4D97-AF65-F5344CB8AC3E}">
        <p14:creationId xmlns:p14="http://schemas.microsoft.com/office/powerpoint/2010/main" val="42107912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104</a:t>
            </a:fld>
            <a:endParaRPr lang="en-US" dirty="0"/>
          </a:p>
        </p:txBody>
      </p:sp>
    </p:spTree>
    <p:extLst>
      <p:ext uri="{BB962C8B-B14F-4D97-AF65-F5344CB8AC3E}">
        <p14:creationId xmlns:p14="http://schemas.microsoft.com/office/powerpoint/2010/main" val="3473857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105</a:t>
            </a:fld>
            <a:endParaRPr lang="en-US" dirty="0"/>
          </a:p>
        </p:txBody>
      </p:sp>
    </p:spTree>
    <p:extLst>
      <p:ext uri="{BB962C8B-B14F-4D97-AF65-F5344CB8AC3E}">
        <p14:creationId xmlns:p14="http://schemas.microsoft.com/office/powerpoint/2010/main" val="29373539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107</a:t>
            </a:fld>
            <a:endParaRPr lang="en-US" dirty="0"/>
          </a:p>
        </p:txBody>
      </p:sp>
    </p:spTree>
    <p:extLst>
      <p:ext uri="{BB962C8B-B14F-4D97-AF65-F5344CB8AC3E}">
        <p14:creationId xmlns:p14="http://schemas.microsoft.com/office/powerpoint/2010/main" val="1876293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108</a:t>
            </a:fld>
            <a:endParaRPr lang="en-US" dirty="0"/>
          </a:p>
        </p:txBody>
      </p:sp>
    </p:spTree>
    <p:extLst>
      <p:ext uri="{BB962C8B-B14F-4D97-AF65-F5344CB8AC3E}">
        <p14:creationId xmlns:p14="http://schemas.microsoft.com/office/powerpoint/2010/main" val="342777586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109</a:t>
            </a:fld>
            <a:endParaRPr lang="en-US" dirty="0"/>
          </a:p>
        </p:txBody>
      </p:sp>
    </p:spTree>
    <p:extLst>
      <p:ext uri="{BB962C8B-B14F-4D97-AF65-F5344CB8AC3E}">
        <p14:creationId xmlns:p14="http://schemas.microsoft.com/office/powerpoint/2010/main" val="161368882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110</a:t>
            </a:fld>
            <a:endParaRPr lang="en-US" dirty="0"/>
          </a:p>
        </p:txBody>
      </p:sp>
    </p:spTree>
    <p:extLst>
      <p:ext uri="{BB962C8B-B14F-4D97-AF65-F5344CB8AC3E}">
        <p14:creationId xmlns:p14="http://schemas.microsoft.com/office/powerpoint/2010/main" val="17016388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111</a:t>
            </a:fld>
            <a:endParaRPr lang="en-US" dirty="0"/>
          </a:p>
        </p:txBody>
      </p:sp>
    </p:spTree>
    <p:extLst>
      <p:ext uri="{BB962C8B-B14F-4D97-AF65-F5344CB8AC3E}">
        <p14:creationId xmlns:p14="http://schemas.microsoft.com/office/powerpoint/2010/main" val="681843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11</a:t>
            </a:fld>
            <a:endParaRPr lang="en-US" dirty="0"/>
          </a:p>
        </p:txBody>
      </p:sp>
    </p:spTree>
    <p:extLst>
      <p:ext uri="{BB962C8B-B14F-4D97-AF65-F5344CB8AC3E}">
        <p14:creationId xmlns:p14="http://schemas.microsoft.com/office/powerpoint/2010/main" val="23532650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29308A5-C357-4366-95D3-A659388B2D33}" type="slidenum">
              <a:rPr lang="en-US" smtClean="0"/>
              <a:t>114</a:t>
            </a:fld>
            <a:endParaRPr lang="en-US" dirty="0"/>
          </a:p>
        </p:txBody>
      </p:sp>
    </p:spTree>
    <p:extLst>
      <p:ext uri="{BB962C8B-B14F-4D97-AF65-F5344CB8AC3E}">
        <p14:creationId xmlns:p14="http://schemas.microsoft.com/office/powerpoint/2010/main" val="3697587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972174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9794591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6.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7.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7.jp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17.jpg"/><Relationship Id="rId1" Type="http://schemas.openxmlformats.org/officeDocument/2006/relationships/slideMaster" Target="../slideMasters/slideMaster5.xml"/><Relationship Id="rId4" Type="http://schemas.openxmlformats.org/officeDocument/2006/relationships/image" Target="../media/image38.emf"/></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9.jpg"/><Relationship Id="rId1" Type="http://schemas.openxmlformats.org/officeDocument/2006/relationships/slideMaster" Target="../slideMasters/slideMaster5.xml"/><Relationship Id="rId4" Type="http://schemas.openxmlformats.org/officeDocument/2006/relationships/image" Target="../media/image38.emf"/></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0.jpg"/><Relationship Id="rId1" Type="http://schemas.openxmlformats.org/officeDocument/2006/relationships/slideMaster" Target="../slideMasters/slideMaster5.xml"/><Relationship Id="rId4" Type="http://schemas.openxmlformats.org/officeDocument/2006/relationships/image" Target="../media/image41.emf"/></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Master" Target="../slideMasters/slideMaster5.xml"/><Relationship Id="rId4" Type="http://schemas.openxmlformats.org/officeDocument/2006/relationships/image" Target="../media/image44.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jpg"/><Relationship Id="rId1" Type="http://schemas.openxmlformats.org/officeDocument/2006/relationships/slideMaster" Target="../slideMasters/slideMaster5.xml"/><Relationship Id="rId4" Type="http://schemas.openxmlformats.org/officeDocument/2006/relationships/image" Target="../media/image46.emf"/></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8.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0.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1.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2.jpg"/><Relationship Id="rId1" Type="http://schemas.openxmlformats.org/officeDocument/2006/relationships/slideMaster" Target="../slideMasters/slideMaster5.xml"/><Relationship Id="rId4" Type="http://schemas.openxmlformats.org/officeDocument/2006/relationships/image" Target="../media/image8.emf"/></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1.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5.jp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17.jpg"/><Relationship Id="rId1" Type="http://schemas.openxmlformats.org/officeDocument/2006/relationships/slideMaster" Target="../slideMasters/slideMaster4.xml"/><Relationship Id="rId4" Type="http://schemas.openxmlformats.org/officeDocument/2006/relationships/image" Target="../media/image38.emf"/></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9.jpg"/><Relationship Id="rId1" Type="http://schemas.openxmlformats.org/officeDocument/2006/relationships/slideMaster" Target="../slideMasters/slideMaster4.xml"/><Relationship Id="rId4" Type="http://schemas.openxmlformats.org/officeDocument/2006/relationships/image" Target="../media/image38.em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0.jpg"/><Relationship Id="rId1" Type="http://schemas.openxmlformats.org/officeDocument/2006/relationships/slideMaster" Target="../slideMasters/slideMaster4.xml"/><Relationship Id="rId4" Type="http://schemas.openxmlformats.org/officeDocument/2006/relationships/image" Target="../media/image41.emf"/></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g"/><Relationship Id="rId1" Type="http://schemas.openxmlformats.org/officeDocument/2006/relationships/slideMaster" Target="../slideMasters/slideMaster4.xml"/><Relationship Id="rId4" Type="http://schemas.openxmlformats.org/officeDocument/2006/relationships/image" Target="../media/image44.em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jpg"/><Relationship Id="rId1" Type="http://schemas.openxmlformats.org/officeDocument/2006/relationships/slideMaster" Target="../slideMasters/slideMaster4.xml"/><Relationship Id="rId4" Type="http://schemas.openxmlformats.org/officeDocument/2006/relationships/image" Target="../media/image46.emf"/></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0.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51.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52.jpg"/><Relationship Id="rId1" Type="http://schemas.openxmlformats.org/officeDocument/2006/relationships/slideMaster" Target="../slideMasters/slideMaster4.xml"/><Relationship Id="rId4" Type="http://schemas.openxmlformats.org/officeDocument/2006/relationships/image" Target="../media/image8.emf"/></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4.xml"/><Relationship Id="rId4" Type="http://schemas.openxmlformats.org/officeDocument/2006/relationships/image" Target="../media/image55.png"/></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338967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92771"/>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32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64288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Speaker Name-Blue">
    <p:bg>
      <p:bgPr>
        <a:blipFill rotWithShape="1">
          <a:blip r:embed="rId2">
            <a:alphaModFix amt="44000"/>
          </a:blip>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865188" y="2500315"/>
            <a:ext cx="9682162" cy="2152649"/>
          </a:xfrm>
          <a:noFill/>
        </p:spPr>
        <p:txBody>
          <a:bodyPr lIns="146304" tIns="91440" rIns="146304" bIns="91440" anchor="t" anchorCtr="0"/>
          <a:lstStyle>
            <a:lvl1pPr>
              <a:defRPr sz="6600" spc="-118"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862864" y="4652963"/>
            <a:ext cx="9684487" cy="2170402"/>
          </a:xfrm>
        </p:spPr>
        <p:txBody>
          <a:bodyPr tIns="109728" bIns="109728">
            <a:noAutofit/>
          </a:bodyPr>
          <a:lstStyle>
            <a:lvl1pPr marL="0" indent="0">
              <a:spcBef>
                <a:spcPts val="0"/>
              </a:spcBef>
              <a:spcAft>
                <a:spcPts val="2400"/>
              </a:spcAft>
              <a:buNone/>
              <a:defRPr sz="4000">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865188" y="1447801"/>
            <a:ext cx="9682162" cy="517065"/>
          </a:xfrm>
        </p:spPr>
        <p:txBody>
          <a:bodyPr vert="horz" wrap="square" lIns="146304" tIns="91440" rIns="146304" bIns="91440" rtlCol="0">
            <a:spAutoFit/>
          </a:bodyPr>
          <a:lstStyle>
            <a:lvl1pPr marL="0" indent="0">
              <a:buNone/>
              <a:defRPr lang="en-US" sz="2400" spc="600" baseline="0" dirty="0">
                <a:solidFill>
                  <a:srgbClr val="FFFFFF"/>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343859706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Speaker Name-Purple">
    <p:bg>
      <p:bgPr>
        <a:blipFill rotWithShape="1">
          <a:blip r:embed="rId2">
            <a:alphaModFix amt="48000"/>
          </a:blip>
          <a:stretch>
            <a:fillRect/>
          </a:stretch>
        </a:blipFill>
        <a:effectLst/>
      </p:bgPr>
    </p:bg>
    <p:spTree>
      <p:nvGrpSpPr>
        <p:cNvPr id="1" name=""/>
        <p:cNvGrpSpPr/>
        <p:nvPr/>
      </p:nvGrpSpPr>
      <p:grpSpPr>
        <a:xfrm>
          <a:off x="0" y="0"/>
          <a:ext cx="0" cy="0"/>
          <a:chOff x="0" y="0"/>
          <a:chExt cx="0" cy="0"/>
        </a:xfrm>
      </p:grpSpPr>
      <p:pic>
        <p:nvPicPr>
          <p:cNvPr id="7" name="Picture 6" descr="PPT_GradientStackedBar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865188" y="2500315"/>
            <a:ext cx="9682162" cy="2152649"/>
          </a:xfrm>
          <a:noFill/>
        </p:spPr>
        <p:txBody>
          <a:bodyPr lIns="146304" tIns="91440" rIns="146304" bIns="91440" anchor="t" anchorCtr="0"/>
          <a:lstStyle>
            <a:lvl1pPr>
              <a:defRPr sz="6600" spc="-118"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862864" y="4652963"/>
            <a:ext cx="9684487" cy="2170402"/>
          </a:xfrm>
        </p:spPr>
        <p:txBody>
          <a:bodyPr tIns="109728" bIns="109728">
            <a:noAutofit/>
          </a:bodyPr>
          <a:lstStyle>
            <a:lvl1pPr marL="0" indent="0">
              <a:spcBef>
                <a:spcPts val="0"/>
              </a:spcBef>
              <a:spcAft>
                <a:spcPts val="2400"/>
              </a:spcAft>
              <a:buNone/>
              <a:defRPr sz="4000">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865188" y="1447801"/>
            <a:ext cx="9682162" cy="517065"/>
          </a:xfrm>
        </p:spPr>
        <p:txBody>
          <a:bodyPr vert="horz" wrap="square" lIns="146304" tIns="91440" rIns="146304" bIns="91440" rtlCol="0">
            <a:spAutoFit/>
          </a:bodyPr>
          <a:lstStyle>
            <a:lvl1pPr marL="0" indent="0">
              <a:buNone/>
              <a:defRPr lang="en-US" sz="2400" spc="600" baseline="0" dirty="0">
                <a:solidFill>
                  <a:srgbClr val="FFFFFF"/>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314232515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Speaker Name-Red">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865188" y="2500315"/>
            <a:ext cx="9682162" cy="2152649"/>
          </a:xfrm>
          <a:noFill/>
        </p:spPr>
        <p:txBody>
          <a:bodyPr lIns="146304" tIns="91440" rIns="146304" bIns="91440" anchor="t" anchorCtr="0"/>
          <a:lstStyle>
            <a:lvl1pPr>
              <a:defRPr sz="6600" spc="-118"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862864" y="4652963"/>
            <a:ext cx="9684487" cy="2170402"/>
          </a:xfrm>
        </p:spPr>
        <p:txBody>
          <a:bodyPr tIns="109728" bIns="109728">
            <a:noAutofit/>
          </a:bodyPr>
          <a:lstStyle>
            <a:lvl1pPr marL="0" indent="0">
              <a:spcBef>
                <a:spcPts val="0"/>
              </a:spcBef>
              <a:spcAft>
                <a:spcPts val="2400"/>
              </a:spcAft>
              <a:buNone/>
              <a:defRPr sz="4000">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865188" y="1447801"/>
            <a:ext cx="9682162" cy="517065"/>
          </a:xfrm>
        </p:spPr>
        <p:txBody>
          <a:bodyPr vert="horz" wrap="square" lIns="146304" tIns="91440" rIns="146304" bIns="91440" rtlCol="0">
            <a:spAutoFit/>
          </a:bodyPr>
          <a:lstStyle>
            <a:lvl1pPr marL="0" indent="0">
              <a:buNone/>
              <a:defRPr lang="en-US" sz="2400" spc="600" baseline="0" dirty="0">
                <a:solidFill>
                  <a:srgbClr val="FFFFFF"/>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22242608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p:cSld name="SectionHeader_Blue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42838105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p:cSld name="SectionHeaderBlue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10615115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SectionHeader_Purple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2554832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SectionHeaderPurple2">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8659564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SectionHeaderPurple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12550520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p:cSld name="SectionHeader_Gree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2682630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SectionHeaderGreen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34852010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2185214"/>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32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Content Placeholder 2"/>
          <p:cNvSpPr>
            <a:spLocks noGrp="1"/>
          </p:cNvSpPr>
          <p:nvPr>
            <p:ph idx="15"/>
          </p:nvPr>
        </p:nvSpPr>
        <p:spPr>
          <a:xfrm>
            <a:off x="7311907" y="1893515"/>
            <a:ext cx="5943600" cy="2185214"/>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32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93038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p:cSld name="SectionHeader_Red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37575210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p:cSld name="SectionHeaderRed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3052116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p:cSld name="1_SectionHeader_Blue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rgbClr val="150454"/>
                </a:solidFill>
              </a:defRPr>
            </a:lvl1pPr>
          </a:lstStyle>
          <a:p>
            <a:r>
              <a:rPr lang="en-US" dirty="0"/>
              <a:t>Section</a:t>
            </a:r>
          </a:p>
        </p:txBody>
      </p:sp>
      <p:pic>
        <p:nvPicPr>
          <p:cNvPr id="4" name="Picture 3"/>
          <p:cNvPicPr>
            <a:picLocks noChangeAspect="1"/>
          </p:cNvPicPr>
          <p:nvPr/>
        </p:nvPicPr>
        <p:blipFill>
          <a:blip r:embed="rId3"/>
          <a:stretch>
            <a:fillRect/>
          </a:stretch>
        </p:blipFill>
        <p:spPr>
          <a:xfrm>
            <a:off x="12245621" y="388233"/>
            <a:ext cx="2070100" cy="711200"/>
          </a:xfrm>
          <a:prstGeom prst="rect">
            <a:avLst/>
          </a:prstGeom>
        </p:spPr>
      </p:pic>
    </p:spTree>
    <p:extLst>
      <p:ext uri="{BB962C8B-B14F-4D97-AF65-F5344CB8AC3E}">
        <p14:creationId xmlns:p14="http://schemas.microsoft.com/office/powerpoint/2010/main" val="12169668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p:cSld name="1_SectionHeaderPurple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rgbClr val="150454"/>
                </a:solidFill>
              </a:defRPr>
            </a:lvl1pPr>
          </a:lstStyle>
          <a:p>
            <a:r>
              <a:rPr lang="en-US" dirty="0"/>
              <a:t>Section</a:t>
            </a:r>
          </a:p>
        </p:txBody>
      </p:sp>
      <p:pic>
        <p:nvPicPr>
          <p:cNvPr id="7" name="Picture 6"/>
          <p:cNvPicPr>
            <a:picLocks noChangeAspect="1"/>
          </p:cNvPicPr>
          <p:nvPr/>
        </p:nvPicPr>
        <p:blipFill>
          <a:blip r:embed="rId3"/>
          <a:stretch>
            <a:fillRect/>
          </a:stretch>
        </p:blipFill>
        <p:spPr>
          <a:xfrm>
            <a:off x="12244908" y="385384"/>
            <a:ext cx="2070100" cy="711200"/>
          </a:xfrm>
          <a:prstGeom prst="rect">
            <a:avLst/>
          </a:prstGeom>
        </p:spPr>
      </p:pic>
    </p:spTree>
    <p:extLst>
      <p:ext uri="{BB962C8B-B14F-4D97-AF65-F5344CB8AC3E}">
        <p14:creationId xmlns:p14="http://schemas.microsoft.com/office/powerpoint/2010/main" val="27537566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p:cSld name="2_SectionHeaderGreen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rgbClr val="150454"/>
                </a:solidFill>
              </a:defRPr>
            </a:lvl1pPr>
          </a:lstStyle>
          <a:p>
            <a:r>
              <a:rPr lang="en-US" dirty="0"/>
              <a:t>Section</a:t>
            </a:r>
          </a:p>
        </p:txBody>
      </p:sp>
      <p:pic>
        <p:nvPicPr>
          <p:cNvPr id="4" name="Picture 3"/>
          <p:cNvPicPr>
            <a:picLocks noChangeAspect="1"/>
          </p:cNvPicPr>
          <p:nvPr/>
        </p:nvPicPr>
        <p:blipFill>
          <a:blip r:embed="rId3"/>
          <a:stretch>
            <a:fillRect/>
          </a:stretch>
        </p:blipFill>
        <p:spPr>
          <a:xfrm>
            <a:off x="12253200" y="388233"/>
            <a:ext cx="2070100" cy="711200"/>
          </a:xfrm>
          <a:prstGeom prst="rect">
            <a:avLst/>
          </a:prstGeom>
        </p:spPr>
      </p:pic>
    </p:spTree>
    <p:extLst>
      <p:ext uri="{BB962C8B-B14F-4D97-AF65-F5344CB8AC3E}">
        <p14:creationId xmlns:p14="http://schemas.microsoft.com/office/powerpoint/2010/main" val="179137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_SectionHeaderBlue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rgbClr val="00BBC9"/>
                </a:solidFill>
              </a:defRPr>
            </a:lvl1pPr>
          </a:lstStyle>
          <a:p>
            <a:r>
              <a:rPr lang="en-US" dirty="0"/>
              <a:t>Section</a:t>
            </a:r>
          </a:p>
        </p:txBody>
      </p:sp>
    </p:spTree>
    <p:extLst>
      <p:ext uri="{BB962C8B-B14F-4D97-AF65-F5344CB8AC3E}">
        <p14:creationId xmlns:p14="http://schemas.microsoft.com/office/powerpoint/2010/main" val="14223546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p:cSld name="2_SectionHeaderRed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chemeClr val="accent5"/>
                </a:solidFill>
              </a:defRPr>
            </a:lvl1pPr>
          </a:lstStyle>
          <a:p>
            <a:r>
              <a:rPr lang="en-US" dirty="0"/>
              <a:t>Section</a:t>
            </a:r>
          </a:p>
        </p:txBody>
      </p:sp>
      <p:pic>
        <p:nvPicPr>
          <p:cNvPr id="4" name="Picture 3"/>
          <p:cNvPicPr>
            <a:picLocks noChangeAspect="1"/>
          </p:cNvPicPr>
          <p:nvPr/>
        </p:nvPicPr>
        <p:blipFill>
          <a:blip r:embed="rId3"/>
          <a:stretch>
            <a:fillRect/>
          </a:stretch>
        </p:blipFill>
        <p:spPr>
          <a:xfrm>
            <a:off x="12243095" y="388233"/>
            <a:ext cx="2070100" cy="711200"/>
          </a:xfrm>
          <a:prstGeom prst="rect">
            <a:avLst/>
          </a:prstGeom>
        </p:spPr>
      </p:pic>
    </p:spTree>
    <p:extLst>
      <p:ext uri="{BB962C8B-B14F-4D97-AF65-F5344CB8AC3E}">
        <p14:creationId xmlns:p14="http://schemas.microsoft.com/office/powerpoint/2010/main" val="3083754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p:cSld name="3_SectionHeaderGreen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chemeClr val="accent2"/>
                </a:solidFill>
              </a:defRPr>
            </a:lvl1pPr>
          </a:lstStyle>
          <a:p>
            <a:r>
              <a:rPr lang="en-US" dirty="0"/>
              <a:t>Section</a:t>
            </a:r>
          </a:p>
        </p:txBody>
      </p:sp>
      <p:pic>
        <p:nvPicPr>
          <p:cNvPr id="5" name="Picture 4"/>
          <p:cNvPicPr>
            <a:picLocks noChangeAspect="1"/>
          </p:cNvPicPr>
          <p:nvPr/>
        </p:nvPicPr>
        <p:blipFill>
          <a:blip r:embed="rId3"/>
          <a:stretch>
            <a:fillRect/>
          </a:stretch>
        </p:blipFill>
        <p:spPr>
          <a:xfrm>
            <a:off x="12239010" y="388233"/>
            <a:ext cx="2070100" cy="711200"/>
          </a:xfrm>
          <a:prstGeom prst="rect">
            <a:avLst/>
          </a:prstGeom>
        </p:spPr>
      </p:pic>
    </p:spTree>
    <p:extLst>
      <p:ext uri="{BB962C8B-B14F-4D97-AF65-F5344CB8AC3E}">
        <p14:creationId xmlns:p14="http://schemas.microsoft.com/office/powerpoint/2010/main" val="1962832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23087" y="1427013"/>
            <a:ext cx="13984228" cy="2302247"/>
          </a:xfrm>
        </p:spPr>
        <p:txBody>
          <a:bodyPr/>
          <a:lstStyle>
            <a:lvl1pPr marL="0" indent="0">
              <a:spcBef>
                <a:spcPts val="1200"/>
              </a:spcBef>
              <a:buNone/>
              <a:defRPr>
                <a:gradFill>
                  <a:gsLst>
                    <a:gs pos="57576">
                      <a:schemeClr val="tx1"/>
                    </a:gs>
                    <a:gs pos="35000">
                      <a:schemeClr val="tx1"/>
                    </a:gs>
                  </a:gsLst>
                  <a:lin ang="5400000" scaled="0"/>
                </a:gradFill>
                <a:latin typeface="+mn-lt"/>
              </a:defRPr>
            </a:lvl1pPr>
            <a:lvl2pPr marL="342887" indent="-342887">
              <a:spcBef>
                <a:spcPts val="600"/>
              </a:spcBef>
              <a:buFont typeface="Arial"/>
              <a:buChar char="•"/>
              <a:defRPr sz="2400">
                <a:gradFill>
                  <a:gsLst>
                    <a:gs pos="57576">
                      <a:schemeClr val="tx1"/>
                    </a:gs>
                    <a:gs pos="35000">
                      <a:schemeClr val="tx1"/>
                    </a:gs>
                  </a:gsLst>
                  <a:lin ang="5400000" scaled="0"/>
                </a:gradFill>
              </a:defRPr>
            </a:lvl2pPr>
            <a:lvl3pPr marL="611801" indent="-342887">
              <a:spcBef>
                <a:spcPts val="600"/>
              </a:spcBef>
              <a:buFont typeface="Arial"/>
              <a:buChar char="•"/>
              <a:defRPr sz="2400">
                <a:gradFill>
                  <a:gsLst>
                    <a:gs pos="57576">
                      <a:schemeClr val="tx1"/>
                    </a:gs>
                    <a:gs pos="35000">
                      <a:schemeClr val="tx1"/>
                    </a:gs>
                  </a:gsLst>
                  <a:lin ang="5400000" scaled="0"/>
                </a:gradFill>
              </a:defRPr>
            </a:lvl3pPr>
            <a:lvl4pPr marL="880715" indent="-342887">
              <a:spcBef>
                <a:spcPts val="600"/>
              </a:spcBef>
              <a:buFont typeface="Arial"/>
              <a:buChar char="•"/>
              <a:defRPr sz="2400">
                <a:gradFill>
                  <a:gsLst>
                    <a:gs pos="57576">
                      <a:schemeClr val="tx1"/>
                    </a:gs>
                    <a:gs pos="35000">
                      <a:schemeClr val="tx1"/>
                    </a:gs>
                  </a:gsLst>
                  <a:lin ang="5400000" scaled="0"/>
                </a:gradFill>
              </a:defRPr>
            </a:lvl4pPr>
            <a:lvl5pPr marL="1149629" indent="-342887">
              <a:spcBef>
                <a:spcPts val="600"/>
              </a:spcBef>
              <a:buFont typeface="Arial"/>
              <a:buChar char="•"/>
              <a:defRPr sz="24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912213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p:cSld name="Content Simple - 2 Column">
    <p:spTree>
      <p:nvGrpSpPr>
        <p:cNvPr id="1" name=""/>
        <p:cNvGrpSpPr/>
        <p:nvPr/>
      </p:nvGrpSpPr>
      <p:grpSpPr>
        <a:xfrm>
          <a:off x="0" y="0"/>
          <a:ext cx="0" cy="0"/>
          <a:chOff x="0" y="0"/>
          <a:chExt cx="0" cy="0"/>
        </a:xfrm>
      </p:grpSpPr>
      <p:sp>
        <p:nvSpPr>
          <p:cNvPr id="2" name="Title 1"/>
          <p:cNvSpPr>
            <a:spLocks noGrp="1"/>
          </p:cNvSpPr>
          <p:nvPr>
            <p:ph type="title"/>
          </p:nvPr>
        </p:nvSpPr>
        <p:spPr>
          <a:xfrm>
            <a:off x="323088" y="347414"/>
            <a:ext cx="13987008" cy="1079598"/>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23088" y="1427012"/>
            <a:ext cx="6305572" cy="2302247"/>
          </a:xfrm>
        </p:spPr>
        <p:txBody>
          <a:bodyPr/>
          <a:lstStyle>
            <a:lvl1pPr marL="0" indent="0">
              <a:spcBef>
                <a:spcPts val="1200"/>
              </a:spcBef>
              <a:buNone/>
              <a:defRPr>
                <a:gradFill>
                  <a:gsLst>
                    <a:gs pos="57576">
                      <a:schemeClr val="tx1"/>
                    </a:gs>
                    <a:gs pos="35000">
                      <a:schemeClr val="tx1"/>
                    </a:gs>
                  </a:gsLst>
                  <a:lin ang="5400000" scaled="0"/>
                </a:gradFill>
                <a:latin typeface="+mn-lt"/>
              </a:defRPr>
            </a:lvl1pPr>
            <a:lvl2pPr marL="342887" indent="-342887">
              <a:spcBef>
                <a:spcPts val="600"/>
              </a:spcBef>
              <a:buFont typeface="Arial"/>
              <a:buChar char="•"/>
              <a:defRPr sz="2400">
                <a:gradFill>
                  <a:gsLst>
                    <a:gs pos="57576">
                      <a:schemeClr val="tx1"/>
                    </a:gs>
                    <a:gs pos="35000">
                      <a:schemeClr val="tx1"/>
                    </a:gs>
                  </a:gsLst>
                  <a:lin ang="5400000" scaled="0"/>
                </a:gradFill>
              </a:defRPr>
            </a:lvl2pPr>
            <a:lvl3pPr marL="611801" indent="-342887">
              <a:spcBef>
                <a:spcPts val="600"/>
              </a:spcBef>
              <a:buFont typeface="Arial"/>
              <a:buChar char="•"/>
              <a:defRPr sz="2400">
                <a:gradFill>
                  <a:gsLst>
                    <a:gs pos="57576">
                      <a:schemeClr val="tx1"/>
                    </a:gs>
                    <a:gs pos="35000">
                      <a:schemeClr val="tx1"/>
                    </a:gs>
                  </a:gsLst>
                  <a:lin ang="5400000" scaled="0"/>
                </a:gradFill>
              </a:defRPr>
            </a:lvl3pPr>
            <a:lvl4pPr marL="880715" indent="-342887">
              <a:spcBef>
                <a:spcPts val="600"/>
              </a:spcBef>
              <a:buFont typeface="Arial"/>
              <a:buChar char="•"/>
              <a:defRPr sz="2400">
                <a:gradFill>
                  <a:gsLst>
                    <a:gs pos="57576">
                      <a:schemeClr val="tx1"/>
                    </a:gs>
                    <a:gs pos="35000">
                      <a:schemeClr val="tx1"/>
                    </a:gs>
                  </a:gsLst>
                  <a:lin ang="5400000" scaled="0"/>
                </a:gradFill>
              </a:defRPr>
            </a:lvl4pPr>
            <a:lvl5pPr marL="1149629" indent="-342887">
              <a:spcBef>
                <a:spcPts val="600"/>
              </a:spcBef>
              <a:buFont typeface="Arial"/>
              <a:buChar char="•"/>
              <a:defRPr sz="24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1"/>
          </p:nvPr>
        </p:nvSpPr>
        <p:spPr>
          <a:xfrm>
            <a:off x="7531061" y="1427012"/>
            <a:ext cx="6305572" cy="2302247"/>
          </a:xfrm>
        </p:spPr>
        <p:txBody>
          <a:bodyPr/>
          <a:lstStyle>
            <a:lvl1pPr marL="0" indent="0">
              <a:spcBef>
                <a:spcPts val="1200"/>
              </a:spcBef>
              <a:buNone/>
              <a:defRPr>
                <a:gradFill>
                  <a:gsLst>
                    <a:gs pos="57576">
                      <a:schemeClr val="tx1"/>
                    </a:gs>
                    <a:gs pos="35000">
                      <a:schemeClr val="tx1"/>
                    </a:gs>
                  </a:gsLst>
                  <a:lin ang="5400000" scaled="0"/>
                </a:gradFill>
                <a:latin typeface="+mn-lt"/>
              </a:defRPr>
            </a:lvl1pPr>
            <a:lvl2pPr marL="342887" indent="-342887">
              <a:spcBef>
                <a:spcPts val="600"/>
              </a:spcBef>
              <a:buFont typeface="Arial"/>
              <a:buChar char="•"/>
              <a:defRPr sz="2400">
                <a:gradFill>
                  <a:gsLst>
                    <a:gs pos="57576">
                      <a:schemeClr val="tx1"/>
                    </a:gs>
                    <a:gs pos="35000">
                      <a:schemeClr val="tx1"/>
                    </a:gs>
                  </a:gsLst>
                  <a:lin ang="5400000" scaled="0"/>
                </a:gradFill>
              </a:defRPr>
            </a:lvl2pPr>
            <a:lvl3pPr marL="611801" indent="-342887">
              <a:spcBef>
                <a:spcPts val="600"/>
              </a:spcBef>
              <a:buFont typeface="Arial"/>
              <a:buChar char="•"/>
              <a:defRPr sz="2400">
                <a:gradFill>
                  <a:gsLst>
                    <a:gs pos="57576">
                      <a:schemeClr val="tx1"/>
                    </a:gs>
                    <a:gs pos="35000">
                      <a:schemeClr val="tx1"/>
                    </a:gs>
                  </a:gsLst>
                  <a:lin ang="5400000" scaled="0"/>
                </a:gradFill>
              </a:defRPr>
            </a:lvl3pPr>
            <a:lvl4pPr marL="880715" indent="-342887">
              <a:spcBef>
                <a:spcPts val="600"/>
              </a:spcBef>
              <a:buFont typeface="Arial"/>
              <a:buChar char="•"/>
              <a:defRPr sz="2400">
                <a:gradFill>
                  <a:gsLst>
                    <a:gs pos="57576">
                      <a:schemeClr val="tx1"/>
                    </a:gs>
                    <a:gs pos="35000">
                      <a:schemeClr val="tx1"/>
                    </a:gs>
                  </a:gsLst>
                  <a:lin ang="5400000" scaled="0"/>
                </a:gradFill>
              </a:defRPr>
            </a:lvl4pPr>
            <a:lvl5pPr marL="1149629" indent="-342887">
              <a:spcBef>
                <a:spcPts val="600"/>
              </a:spcBef>
              <a:buFont typeface="Arial"/>
              <a:buChar char="•"/>
              <a:defRPr sz="24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6898219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92443"/>
          </a:xfrm>
          <a:prstGeom prst="rect">
            <a:avLst/>
          </a:prstGeom>
        </p:spPr>
        <p:txBody>
          <a:bodyPr wrap="square" lIns="0" tIns="0" rIns="0" bIns="0">
            <a:spAutoFit/>
          </a:bodyPr>
          <a:lstStyle>
            <a:lvl1pPr marL="0" indent="0">
              <a:buSzPct val="100000"/>
              <a:buFont typeface="Arial"/>
              <a:buNone/>
              <a:defRPr sz="32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2027209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734292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489373"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n-lt"/>
              </a:defRPr>
            </a:lvl1pPr>
            <a:lvl2pPr marL="342887" indent="-342887">
              <a:spcBef>
                <a:spcPts val="600"/>
              </a:spcBef>
              <a:buFont typeface="Arial"/>
              <a:buChar char="•"/>
              <a:defRPr sz="2400">
                <a:gradFill>
                  <a:gsLst>
                    <a:gs pos="57576">
                      <a:schemeClr val="tx1"/>
                    </a:gs>
                    <a:gs pos="35000">
                      <a:schemeClr val="tx1"/>
                    </a:gs>
                  </a:gsLst>
                  <a:lin ang="5400000" scaled="0"/>
                </a:gradFill>
              </a:defRPr>
            </a:lvl2pPr>
            <a:lvl3pPr marL="611801" indent="-342887">
              <a:spcBef>
                <a:spcPts val="600"/>
              </a:spcBef>
              <a:buFont typeface="Arial"/>
              <a:buChar char="•"/>
              <a:defRPr sz="2400">
                <a:gradFill>
                  <a:gsLst>
                    <a:gs pos="57576">
                      <a:schemeClr val="tx1"/>
                    </a:gs>
                    <a:gs pos="35000">
                      <a:schemeClr val="tx1"/>
                    </a:gs>
                  </a:gsLst>
                  <a:lin ang="5400000" scaled="0"/>
                </a:gradFill>
              </a:defRPr>
            </a:lvl3pPr>
            <a:lvl4pPr marL="880715" indent="-342887">
              <a:spcBef>
                <a:spcPts val="600"/>
              </a:spcBef>
              <a:buFont typeface="Arial"/>
              <a:buChar char="•"/>
              <a:defRPr sz="2400">
                <a:gradFill>
                  <a:gsLst>
                    <a:gs pos="57576">
                      <a:schemeClr val="tx1"/>
                    </a:gs>
                    <a:gs pos="35000">
                      <a:schemeClr val="tx1"/>
                    </a:gs>
                  </a:gsLst>
                  <a:lin ang="5400000" scaled="0"/>
                </a:gradFill>
              </a:defRPr>
            </a:lvl4pPr>
            <a:lvl5pPr marL="1149629" indent="-342887">
              <a:spcBef>
                <a:spcPts val="600"/>
              </a:spcBef>
              <a:buFont typeface="Arial"/>
              <a:buChar char="•"/>
              <a:defRPr sz="24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193184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sz="quarter" idx="16"/>
          </p:nvPr>
        </p:nvSpPr>
        <p:spPr>
          <a:xfrm>
            <a:off x="323088" y="328309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7" name="Text Placeholder 2"/>
          <p:cNvSpPr>
            <a:spLocks noGrp="1"/>
          </p:cNvSpPr>
          <p:nvPr>
            <p:ph type="body" sz="quarter" idx="13"/>
          </p:nvPr>
        </p:nvSpPr>
        <p:spPr>
          <a:xfrm>
            <a:off x="325117" y="1427012"/>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n-lt"/>
              </a:defRPr>
            </a:lvl1pPr>
            <a:lvl2pPr marL="244907" indent="0">
              <a:buNone/>
              <a:defRPr lang="en-US" sz="2600" smtClean="0">
                <a:solidFill>
                  <a:schemeClr val="lt1"/>
                </a:solidFill>
              </a:defRPr>
            </a:lvl2pPr>
            <a:lvl3pPr marL="979626" indent="0">
              <a:buNone/>
              <a:defRPr lang="en-US" sz="2600" smtClean="0">
                <a:solidFill>
                  <a:schemeClr val="lt1"/>
                </a:solidFill>
              </a:defRPr>
            </a:lvl3pPr>
            <a:lvl4pPr marL="1632710" indent="0">
              <a:buNone/>
              <a:defRPr lang="en-US" sz="2600" smtClean="0">
                <a:solidFill>
                  <a:schemeClr val="lt1"/>
                </a:solidFill>
              </a:defRPr>
            </a:lvl4pPr>
            <a:lvl5pPr marL="2285795" indent="0">
              <a:buNone/>
              <a:defRPr lang="en-US" sz="2600">
                <a:solidFill>
                  <a:schemeClr val="lt1"/>
                </a:solidFill>
              </a:defRPr>
            </a:lvl5pPr>
          </a:lstStyle>
          <a:p>
            <a:pPr marL="0" lvl="0"/>
            <a:r>
              <a:rPr lang="en-US"/>
              <a:t>Click to edit Master text styles</a:t>
            </a:r>
          </a:p>
        </p:txBody>
      </p:sp>
      <p:sp>
        <p:nvSpPr>
          <p:cNvPr id="8" name="Text Placeholder 2"/>
          <p:cNvSpPr>
            <a:spLocks noGrp="1"/>
          </p:cNvSpPr>
          <p:nvPr>
            <p:ph type="body" sz="quarter" idx="15"/>
          </p:nvPr>
        </p:nvSpPr>
        <p:spPr>
          <a:xfrm>
            <a:off x="323088" y="2514600"/>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0" name="Text Placeholder 2"/>
          <p:cNvSpPr>
            <a:spLocks noGrp="1"/>
          </p:cNvSpPr>
          <p:nvPr>
            <p:ph type="body" sz="quarter" idx="18"/>
          </p:nvPr>
        </p:nvSpPr>
        <p:spPr>
          <a:xfrm>
            <a:off x="323088" y="450605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2" name="Text Placeholder 2"/>
          <p:cNvSpPr>
            <a:spLocks noGrp="1"/>
          </p:cNvSpPr>
          <p:nvPr>
            <p:ph type="body" sz="quarter" idx="20"/>
          </p:nvPr>
        </p:nvSpPr>
        <p:spPr>
          <a:xfrm>
            <a:off x="323088" y="5729020"/>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5" name="Text Placeholder 2"/>
          <p:cNvSpPr>
            <a:spLocks noGrp="1"/>
          </p:cNvSpPr>
          <p:nvPr>
            <p:ph type="body" sz="quarter" idx="14"/>
          </p:nvPr>
        </p:nvSpPr>
        <p:spPr>
          <a:xfrm>
            <a:off x="7481428" y="1427012"/>
            <a:ext cx="6821424" cy="9729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n-lt"/>
              </a:defRPr>
            </a:lvl1pPr>
          </a:lstStyle>
          <a:p>
            <a:pPr marL="0" lvl="0" indent="0">
              <a:buNone/>
            </a:pPr>
            <a:r>
              <a:rPr lang="en-US"/>
              <a:t>Click to edit Master text styles</a:t>
            </a:r>
          </a:p>
        </p:txBody>
      </p:sp>
      <p:sp>
        <p:nvSpPr>
          <p:cNvPr id="14" name="Content Placeholder 39"/>
          <p:cNvSpPr>
            <a:spLocks noGrp="1"/>
          </p:cNvSpPr>
          <p:nvPr>
            <p:ph sz="quarter" idx="22" hasCustomPrompt="1"/>
          </p:nvPr>
        </p:nvSpPr>
        <p:spPr>
          <a:xfrm>
            <a:off x="7481428" y="2514598"/>
            <a:ext cx="6821424" cy="526298"/>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5970" indent="-342887">
              <a:buFont typeface="Arial"/>
              <a:buChar char="•"/>
              <a:defRPr sz="2400">
                <a:solidFill>
                  <a:srgbClr val="013B4E"/>
                </a:solidFill>
              </a:defRPr>
            </a:lvl2pPr>
            <a:lvl3pPr marL="1649056" indent="-342887">
              <a:buFont typeface="Arial"/>
              <a:buChar char="•"/>
              <a:defRPr sz="2400">
                <a:solidFill>
                  <a:srgbClr val="013B4E"/>
                </a:solidFill>
              </a:defRPr>
            </a:lvl3pPr>
            <a:lvl4pPr marL="2302139" indent="-342887">
              <a:buFont typeface="Arial"/>
              <a:buChar char="•"/>
              <a:defRPr sz="2400">
                <a:solidFill>
                  <a:srgbClr val="013B4E"/>
                </a:solidFill>
              </a:defRPr>
            </a:lvl4pPr>
            <a:lvl5pPr marL="2955223" indent="-342887">
              <a:buFont typeface="Arial"/>
              <a:buChar char="•"/>
              <a:defRPr sz="2400">
                <a:solidFill>
                  <a:srgbClr val="013B4E"/>
                </a:solidFill>
              </a:defRPr>
            </a:lvl5pPr>
          </a:lstStyle>
          <a:p>
            <a:pPr lvl="0"/>
            <a:r>
              <a:rPr lang="en-US" dirty="0"/>
              <a:t>Tap icon to add content</a:t>
            </a:r>
          </a:p>
        </p:txBody>
      </p:sp>
    </p:spTree>
    <p:extLst>
      <p:ext uri="{BB962C8B-B14F-4D97-AF65-F5344CB8AC3E}">
        <p14:creationId xmlns:p14="http://schemas.microsoft.com/office/powerpoint/2010/main" val="2974346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ull-Blee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4630401" cy="627864"/>
          </a:xfrm>
        </p:spPr>
        <p:txBody>
          <a:bodyPr/>
          <a:lstStyle/>
          <a:p>
            <a:r>
              <a:rPr lang="en-US" dirty="0"/>
              <a:t>Tap icon to insert image</a:t>
            </a:r>
          </a:p>
        </p:txBody>
      </p:sp>
    </p:spTree>
    <p:extLst>
      <p:ext uri="{BB962C8B-B14F-4D97-AF65-F5344CB8AC3E}">
        <p14:creationId xmlns:p14="http://schemas.microsoft.com/office/powerpoint/2010/main" val="2688815181"/>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644526" y="349251"/>
            <a:ext cx="13985875" cy="1077913"/>
          </a:xfrm>
        </p:spPr>
        <p:txBody>
          <a:bodyPr/>
          <a:lstStyle/>
          <a:p>
            <a:r>
              <a:rPr lang="en-US" dirty="0"/>
              <a:t>Sample Code Slide</a:t>
            </a:r>
          </a:p>
        </p:txBody>
      </p:sp>
      <p:sp>
        <p:nvSpPr>
          <p:cNvPr id="4" name="Text Placeholder 2"/>
          <p:cNvSpPr>
            <a:spLocks noGrp="1"/>
          </p:cNvSpPr>
          <p:nvPr>
            <p:ph type="body" sz="quarter" idx="4294967295"/>
          </p:nvPr>
        </p:nvSpPr>
        <p:spPr>
          <a:xfrm>
            <a:off x="685800" y="1427164"/>
            <a:ext cx="13296900" cy="2154436"/>
          </a:xfrm>
        </p:spPr>
        <p:txBody>
          <a:bodyPr/>
          <a:lstStyle>
            <a:lvl1pPr>
              <a:defRPr sz="2400" b="0" i="0">
                <a:latin typeface="Consolas"/>
                <a:cs typeface="Consolas"/>
              </a:defRPr>
            </a:lvl1pPr>
          </a:lstStyle>
          <a:p>
            <a:pPr lvl="0"/>
            <a:r>
              <a:rPr lang="en-US">
                <a:solidFill>
                  <a:schemeClr val="tx1"/>
                </a:solidFill>
                <a:latin typeface="Arial"/>
                <a:cs typeface="Arial"/>
              </a:rPr>
              <a:t>Click to edit Master text styles</a:t>
            </a:r>
          </a:p>
          <a:p>
            <a:pPr lvl="1"/>
            <a:r>
              <a:rPr lang="en-US">
                <a:solidFill>
                  <a:schemeClr val="tx1"/>
                </a:solidFill>
                <a:latin typeface="Arial"/>
                <a:cs typeface="Arial"/>
              </a:rPr>
              <a:t>Second level</a:t>
            </a:r>
          </a:p>
          <a:p>
            <a:pPr lvl="2"/>
            <a:r>
              <a:rPr lang="en-US">
                <a:solidFill>
                  <a:schemeClr val="tx1"/>
                </a:solidFill>
                <a:latin typeface="Arial"/>
                <a:cs typeface="Arial"/>
              </a:rPr>
              <a:t>Third level</a:t>
            </a:r>
          </a:p>
          <a:p>
            <a:pPr lvl="3"/>
            <a:r>
              <a:rPr lang="en-US">
                <a:solidFill>
                  <a:schemeClr val="tx1"/>
                </a:solidFill>
                <a:latin typeface="Arial"/>
                <a:cs typeface="Arial"/>
              </a:rPr>
              <a:t>Fourth level</a:t>
            </a:r>
          </a:p>
          <a:p>
            <a:pPr lvl="4"/>
            <a:r>
              <a:rPr lang="en-US">
                <a:solidFill>
                  <a:schemeClr val="tx1"/>
                </a:solidFill>
                <a:latin typeface="Arial"/>
                <a:cs typeface="Arial"/>
              </a:rPr>
              <a:t>Fifth level</a:t>
            </a:r>
            <a:endParaRPr lang="en-US" sz="2400" b="0" dirty="0">
              <a:solidFill>
                <a:schemeClr val="tx1"/>
              </a:solidFill>
              <a:latin typeface="Arial"/>
              <a:cs typeface="Arial"/>
            </a:endParaRPr>
          </a:p>
        </p:txBody>
      </p:sp>
    </p:spTree>
    <p:extLst>
      <p:ext uri="{BB962C8B-B14F-4D97-AF65-F5344CB8AC3E}">
        <p14:creationId xmlns:p14="http://schemas.microsoft.com/office/powerpoint/2010/main" val="80095374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Code Revers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idx="4294967295" hasCustomPrompt="1"/>
          </p:nvPr>
        </p:nvSpPr>
        <p:spPr>
          <a:xfrm>
            <a:off x="644526" y="349251"/>
            <a:ext cx="13985875" cy="1077913"/>
          </a:xfrm>
        </p:spPr>
        <p:txBody>
          <a:bodyPr/>
          <a:lstStyle>
            <a:lvl1pPr>
              <a:defRPr>
                <a:solidFill>
                  <a:srgbClr val="00BBC9"/>
                </a:solidFill>
              </a:defRPr>
            </a:lvl1pPr>
          </a:lstStyle>
          <a:p>
            <a:r>
              <a:rPr lang="en-US" dirty="0"/>
              <a:t>Sample Code Slide </a:t>
            </a:r>
          </a:p>
        </p:txBody>
      </p:sp>
      <p:sp>
        <p:nvSpPr>
          <p:cNvPr id="7" name="Text Placeholder 2"/>
          <p:cNvSpPr>
            <a:spLocks noGrp="1"/>
          </p:cNvSpPr>
          <p:nvPr>
            <p:ph type="body" sz="quarter" idx="4294967295"/>
          </p:nvPr>
        </p:nvSpPr>
        <p:spPr>
          <a:xfrm>
            <a:off x="685800" y="1427164"/>
            <a:ext cx="13296900" cy="2265236"/>
          </a:xfrm>
        </p:spPr>
        <p:txBody>
          <a:bodyPr/>
          <a:lstStyle>
            <a:lvl1pPr>
              <a:defRPr b="0" i="0">
                <a:latin typeface="Consolas"/>
                <a:cs typeface="Consolas"/>
              </a:defRPr>
            </a:lvl1pPr>
          </a:lstStyle>
          <a:p>
            <a:pPr lvl="0"/>
            <a:r>
              <a:rPr lang="en-US">
                <a:solidFill>
                  <a:schemeClr val="tx1"/>
                </a:solidFill>
                <a:latin typeface="Arial"/>
                <a:cs typeface="Arial"/>
              </a:rPr>
              <a:t>Click to edit Master text styles</a:t>
            </a:r>
          </a:p>
          <a:p>
            <a:pPr lvl="1"/>
            <a:r>
              <a:rPr lang="en-US">
                <a:solidFill>
                  <a:schemeClr val="tx1"/>
                </a:solidFill>
                <a:latin typeface="Arial"/>
                <a:cs typeface="Arial"/>
              </a:rPr>
              <a:t>Second level</a:t>
            </a:r>
          </a:p>
          <a:p>
            <a:pPr lvl="2"/>
            <a:r>
              <a:rPr lang="en-US">
                <a:solidFill>
                  <a:schemeClr val="tx1"/>
                </a:solidFill>
                <a:latin typeface="Arial"/>
                <a:cs typeface="Arial"/>
              </a:rPr>
              <a:t>Third level</a:t>
            </a:r>
          </a:p>
          <a:p>
            <a:pPr lvl="3"/>
            <a:r>
              <a:rPr lang="en-US">
                <a:solidFill>
                  <a:schemeClr val="tx1"/>
                </a:solidFill>
                <a:latin typeface="Arial"/>
                <a:cs typeface="Arial"/>
              </a:rPr>
              <a:t>Fourth level</a:t>
            </a:r>
          </a:p>
          <a:p>
            <a:pPr lvl="4"/>
            <a:r>
              <a:rPr lang="en-US">
                <a:solidFill>
                  <a:schemeClr val="tx1"/>
                </a:solidFill>
                <a:latin typeface="Arial"/>
                <a:cs typeface="Arial"/>
              </a:rPr>
              <a:t>Fifth level</a:t>
            </a:r>
            <a:endParaRPr lang="en-US" sz="2400" b="0" dirty="0">
              <a:solidFill>
                <a:schemeClr val="tx1"/>
              </a:solidFill>
              <a:latin typeface="Arial"/>
              <a:cs typeface="Arial"/>
            </a:endParaRPr>
          </a:p>
        </p:txBody>
      </p:sp>
      <p:pic>
        <p:nvPicPr>
          <p:cNvPr id="5" name="Picture 4"/>
          <p:cNvPicPr>
            <a:picLocks noChangeAspect="1"/>
          </p:cNvPicPr>
          <p:nvPr/>
        </p:nvPicPr>
        <p:blipFill>
          <a:blip r:embed="rId3"/>
          <a:stretch>
            <a:fillRect/>
          </a:stretch>
        </p:blipFill>
        <p:spPr>
          <a:xfrm>
            <a:off x="12882930" y="345663"/>
            <a:ext cx="1472148" cy="505768"/>
          </a:xfrm>
          <a:prstGeom prst="rect">
            <a:avLst/>
          </a:prstGeom>
        </p:spPr>
      </p:pic>
    </p:spTree>
    <p:extLst>
      <p:ext uri="{BB962C8B-B14F-4D97-AF65-F5344CB8AC3E}">
        <p14:creationId xmlns:p14="http://schemas.microsoft.com/office/powerpoint/2010/main" val="39072227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Quote White">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2534383" y="459183"/>
            <a:ext cx="1752959" cy="602243"/>
          </a:xfrm>
          <a:prstGeom prst="rect">
            <a:avLst/>
          </a:prstGeom>
        </p:spPr>
      </p:pic>
      <p:sp>
        <p:nvSpPr>
          <p:cNvPr id="6" name="Title 4"/>
          <p:cNvSpPr>
            <a:spLocks noGrp="1"/>
          </p:cNvSpPr>
          <p:nvPr>
            <p:ph type="title"/>
          </p:nvPr>
        </p:nvSpPr>
        <p:spPr>
          <a:xfrm>
            <a:off x="745865" y="2953840"/>
            <a:ext cx="11836008" cy="1079598"/>
          </a:xfrm>
        </p:spPr>
        <p:txBody>
          <a:bodyPr/>
          <a:lstStyle>
            <a:lvl1pPr algn="l">
              <a:defRPr sz="6600">
                <a:solidFill>
                  <a:srgbClr val="00BBC9"/>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745866" y="5729289"/>
            <a:ext cx="11836400" cy="517065"/>
          </a:xfrm>
        </p:spPr>
        <p:txBody>
          <a:bodyPr/>
          <a:lstStyle>
            <a:lvl1pPr marL="0" indent="0">
              <a:buNone/>
              <a:defRPr sz="2400">
                <a:solidFill>
                  <a:srgbClr val="150454"/>
                </a:soli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9" name="Picture 8"/>
          <p:cNvPicPr>
            <a:picLocks noChangeAspect="1"/>
          </p:cNvPicPr>
          <p:nvPr/>
        </p:nvPicPr>
        <p:blipFill>
          <a:blip r:embed="rId4"/>
          <a:stretch>
            <a:fillRect/>
          </a:stretch>
        </p:blipFill>
        <p:spPr>
          <a:xfrm>
            <a:off x="887996" y="1823478"/>
            <a:ext cx="657030" cy="439906"/>
          </a:xfrm>
          <a:prstGeom prst="rect">
            <a:avLst/>
          </a:prstGeom>
        </p:spPr>
      </p:pic>
    </p:spTree>
    <p:extLst>
      <p:ext uri="{BB962C8B-B14F-4D97-AF65-F5344CB8AC3E}">
        <p14:creationId xmlns:p14="http://schemas.microsoft.com/office/powerpoint/2010/main" val="143646778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Quote Blu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5865" y="2953840"/>
            <a:ext cx="11836008" cy="1079598"/>
          </a:xfrm>
        </p:spPr>
        <p:txBody>
          <a:bodyPr/>
          <a:lstStyle>
            <a:lvl1pPr algn="l">
              <a:defRPr sz="6600">
                <a:solidFill>
                  <a:srgbClr val="00BBC9"/>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745866" y="5729289"/>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8" name="Picture 7"/>
          <p:cNvPicPr>
            <a:picLocks noChangeAspect="1"/>
          </p:cNvPicPr>
          <p:nvPr/>
        </p:nvPicPr>
        <p:blipFill>
          <a:blip r:embed="rId3"/>
          <a:stretch>
            <a:fillRect/>
          </a:stretch>
        </p:blipFill>
        <p:spPr>
          <a:xfrm>
            <a:off x="12534383" y="459183"/>
            <a:ext cx="1752959" cy="602243"/>
          </a:xfrm>
          <a:prstGeom prst="rect">
            <a:avLst/>
          </a:prstGeom>
        </p:spPr>
      </p:pic>
      <p:pic>
        <p:nvPicPr>
          <p:cNvPr id="6" name="Picture 5"/>
          <p:cNvPicPr>
            <a:picLocks noChangeAspect="1"/>
          </p:cNvPicPr>
          <p:nvPr/>
        </p:nvPicPr>
        <p:blipFill>
          <a:blip r:embed="rId4"/>
          <a:stretch>
            <a:fillRect/>
          </a:stretch>
        </p:blipFill>
        <p:spPr>
          <a:xfrm>
            <a:off x="887996" y="1823478"/>
            <a:ext cx="657030" cy="439906"/>
          </a:xfrm>
          <a:prstGeom prst="rect">
            <a:avLst/>
          </a:prstGeom>
        </p:spPr>
      </p:pic>
    </p:spTree>
    <p:extLst>
      <p:ext uri="{BB962C8B-B14F-4D97-AF65-F5344CB8AC3E}">
        <p14:creationId xmlns:p14="http://schemas.microsoft.com/office/powerpoint/2010/main" val="354185469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Quote Gree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532905" y="458319"/>
            <a:ext cx="1755469" cy="603106"/>
          </a:xfrm>
          <a:prstGeom prst="rect">
            <a:avLst/>
          </a:prstGeom>
        </p:spPr>
      </p:pic>
      <p:sp>
        <p:nvSpPr>
          <p:cNvPr id="6" name="Title 4"/>
          <p:cNvSpPr>
            <a:spLocks noGrp="1"/>
          </p:cNvSpPr>
          <p:nvPr>
            <p:ph type="title"/>
          </p:nvPr>
        </p:nvSpPr>
        <p:spPr>
          <a:xfrm>
            <a:off x="745865" y="2953840"/>
            <a:ext cx="11836008" cy="1079598"/>
          </a:xfrm>
        </p:spPr>
        <p:txBody>
          <a:bodyPr/>
          <a:lstStyle>
            <a:lvl1pPr algn="l">
              <a:defRPr sz="6600">
                <a:solidFill>
                  <a:schemeClr val="accent2"/>
                </a:solidFill>
              </a:defRPr>
            </a:lvl1pPr>
          </a:lstStyle>
          <a:p>
            <a:r>
              <a:rPr lang="en-US"/>
              <a:t>Click to edit Master title style</a:t>
            </a:r>
            <a:endParaRPr lang="en-US" dirty="0"/>
          </a:p>
        </p:txBody>
      </p:sp>
      <p:sp>
        <p:nvSpPr>
          <p:cNvPr id="9" name="Text Placeholder 6"/>
          <p:cNvSpPr>
            <a:spLocks noGrp="1"/>
          </p:cNvSpPr>
          <p:nvPr>
            <p:ph type="body" sz="quarter" idx="10"/>
          </p:nvPr>
        </p:nvSpPr>
        <p:spPr>
          <a:xfrm>
            <a:off x="745866" y="5729289"/>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2" name="Picture 1"/>
          <p:cNvPicPr>
            <a:picLocks noChangeAspect="1"/>
          </p:cNvPicPr>
          <p:nvPr/>
        </p:nvPicPr>
        <p:blipFill>
          <a:blip r:embed="rId4"/>
          <a:stretch>
            <a:fillRect/>
          </a:stretch>
        </p:blipFill>
        <p:spPr>
          <a:xfrm>
            <a:off x="887995" y="1823479"/>
            <a:ext cx="651881" cy="436457"/>
          </a:xfrm>
          <a:prstGeom prst="rect">
            <a:avLst/>
          </a:prstGeom>
        </p:spPr>
      </p:pic>
    </p:spTree>
    <p:extLst>
      <p:ext uri="{BB962C8B-B14F-4D97-AF65-F5344CB8AC3E}">
        <p14:creationId xmlns:p14="http://schemas.microsoft.com/office/powerpoint/2010/main" val="307936685"/>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p:cSld name="Quote Orang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2532700" y="461202"/>
            <a:ext cx="1747081" cy="600224"/>
          </a:xfrm>
          <a:prstGeom prst="rect">
            <a:avLst/>
          </a:prstGeom>
        </p:spPr>
      </p:pic>
      <p:sp>
        <p:nvSpPr>
          <p:cNvPr id="7" name="Title 4"/>
          <p:cNvSpPr>
            <a:spLocks noGrp="1"/>
          </p:cNvSpPr>
          <p:nvPr>
            <p:ph type="title"/>
          </p:nvPr>
        </p:nvSpPr>
        <p:spPr>
          <a:xfrm>
            <a:off x="745865" y="2953840"/>
            <a:ext cx="11836008" cy="1079598"/>
          </a:xfrm>
        </p:spPr>
        <p:txBody>
          <a:bodyPr/>
          <a:lstStyle>
            <a:lvl1pPr algn="l">
              <a:defRPr sz="6600">
                <a:solidFill>
                  <a:schemeClr val="accent4"/>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745866" y="5729289"/>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1" name="Picture 10"/>
          <p:cNvPicPr>
            <a:picLocks noChangeAspect="1"/>
          </p:cNvPicPr>
          <p:nvPr/>
        </p:nvPicPr>
        <p:blipFill>
          <a:blip r:embed="rId4"/>
          <a:stretch>
            <a:fillRect/>
          </a:stretch>
        </p:blipFill>
        <p:spPr>
          <a:xfrm>
            <a:off x="887997" y="1830574"/>
            <a:ext cx="648383" cy="434116"/>
          </a:xfrm>
          <a:prstGeom prst="rect">
            <a:avLst/>
          </a:prstGeom>
        </p:spPr>
      </p:pic>
    </p:spTree>
    <p:extLst>
      <p:ext uri="{BB962C8B-B14F-4D97-AF65-F5344CB8AC3E}">
        <p14:creationId xmlns:p14="http://schemas.microsoft.com/office/powerpoint/2010/main" val="395090935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py &amp; Image">
    <p:spTree>
      <p:nvGrpSpPr>
        <p:cNvPr id="1" name=""/>
        <p:cNvGrpSpPr/>
        <p:nvPr/>
      </p:nvGrpSpPr>
      <p:grpSpPr>
        <a:xfrm>
          <a:off x="0" y="0"/>
          <a:ext cx="0" cy="0"/>
          <a:chOff x="0" y="0"/>
          <a:chExt cx="0" cy="0"/>
        </a:xfrm>
      </p:grpSpPr>
      <p:sp>
        <p:nvSpPr>
          <p:cNvPr id="6" name="Content Placeholder 2"/>
          <p:cNvSpPr>
            <a:spLocks noGrp="1"/>
          </p:cNvSpPr>
          <p:nvPr>
            <p:ph idx="13"/>
          </p:nvPr>
        </p:nvSpPr>
        <p:spPr>
          <a:xfrm>
            <a:off x="704476" y="1887752"/>
            <a:ext cx="6649347" cy="492443"/>
          </a:xfrm>
          <a:prstGeom prst="rect">
            <a:avLst/>
          </a:prstGeom>
        </p:spPr>
        <p:txBody>
          <a:bodyPr wrap="square" lIns="0" tIns="0" rIns="0" bIns="0">
            <a:spAutoFit/>
          </a:bodyPr>
          <a:lstStyle>
            <a:lvl1pPr marL="0" indent="0">
              <a:buSzPct val="100000"/>
              <a:buFont typeface="Arial"/>
              <a:buNone/>
              <a:defRPr sz="32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
        <p:nvSpPr>
          <p:cNvPr id="5" name="Picture Placeholder 4"/>
          <p:cNvSpPr>
            <a:spLocks noGrp="1"/>
          </p:cNvSpPr>
          <p:nvPr>
            <p:ph type="pic" sz="quarter" idx="14"/>
          </p:nvPr>
        </p:nvSpPr>
        <p:spPr>
          <a:xfrm>
            <a:off x="7959350"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94070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p:cSld name="Quote Re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529848" y="459183"/>
            <a:ext cx="1752958" cy="602243"/>
          </a:xfrm>
          <a:prstGeom prst="rect">
            <a:avLst/>
          </a:prstGeom>
        </p:spPr>
      </p:pic>
      <p:sp>
        <p:nvSpPr>
          <p:cNvPr id="6" name="Title 4"/>
          <p:cNvSpPr>
            <a:spLocks noGrp="1"/>
          </p:cNvSpPr>
          <p:nvPr>
            <p:ph type="title"/>
          </p:nvPr>
        </p:nvSpPr>
        <p:spPr>
          <a:xfrm>
            <a:off x="745865" y="2953840"/>
            <a:ext cx="11836008" cy="1079598"/>
          </a:xfrm>
        </p:spPr>
        <p:txBody>
          <a:bodyPr/>
          <a:lstStyle>
            <a:lvl1pPr algn="l">
              <a:defRPr sz="6600">
                <a:solidFill>
                  <a:schemeClr val="accent5"/>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745866" y="5729289"/>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0" name="Picture 9"/>
          <p:cNvPicPr>
            <a:picLocks noChangeAspect="1"/>
          </p:cNvPicPr>
          <p:nvPr/>
        </p:nvPicPr>
        <p:blipFill>
          <a:blip r:embed="rId4"/>
          <a:stretch>
            <a:fillRect/>
          </a:stretch>
        </p:blipFill>
        <p:spPr>
          <a:xfrm>
            <a:off x="887995" y="1820074"/>
            <a:ext cx="658675" cy="441006"/>
          </a:xfrm>
          <a:prstGeom prst="rect">
            <a:avLst/>
          </a:prstGeom>
        </p:spPr>
      </p:pic>
    </p:spTree>
    <p:extLst>
      <p:ext uri="{BB962C8B-B14F-4D97-AF65-F5344CB8AC3E}">
        <p14:creationId xmlns:p14="http://schemas.microsoft.com/office/powerpoint/2010/main" val="215401326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3171542"/>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rgbClr val="00BBC9"/>
        </a:solidFill>
        <a:effectLst/>
      </p:bgPr>
    </p:bg>
    <p:spTree>
      <p:nvGrpSpPr>
        <p:cNvPr id="1" name=""/>
        <p:cNvGrpSpPr/>
        <p:nvPr/>
      </p:nvGrpSpPr>
      <p:grpSpPr>
        <a:xfrm>
          <a:off x="0" y="0"/>
          <a:ext cx="0" cy="0"/>
          <a:chOff x="0" y="0"/>
          <a:chExt cx="0" cy="0"/>
        </a:xfrm>
      </p:grpSpPr>
      <p:pic>
        <p:nvPicPr>
          <p:cNvPr id="2" name="Picture 1" descr="PPT_CircleLines_Transparent.png"/>
          <p:cNvPicPr>
            <a:picLocks noChangeAspect="1"/>
          </p:cNvPicPr>
          <p:nvPr/>
        </p:nvPicPr>
        <p:blipFill>
          <a:blip r:embed="rId2">
            <a:alphaModFix amt="6800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3608171757"/>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p:cSld name="Blank Green">
    <p:bg>
      <p:bgPr>
        <a:solidFill>
          <a:schemeClr val="accent2"/>
        </a:solidFill>
        <a:effectLst/>
      </p:bgPr>
    </p:bg>
    <p:spTree>
      <p:nvGrpSpPr>
        <p:cNvPr id="1" name=""/>
        <p:cNvGrpSpPr/>
        <p:nvPr/>
      </p:nvGrpSpPr>
      <p:grpSpPr>
        <a:xfrm>
          <a:off x="0" y="0"/>
          <a:ext cx="0" cy="0"/>
          <a:chOff x="0" y="0"/>
          <a:chExt cx="0" cy="0"/>
        </a:xfrm>
      </p:grpSpPr>
      <p:pic>
        <p:nvPicPr>
          <p:cNvPr id="2" name="Picture 1" descr="PPT_Heatmap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6" name="Picture 5"/>
          <p:cNvPicPr>
            <a:picLocks noChangeAspect="1"/>
          </p:cNvPicPr>
          <p:nvPr/>
        </p:nvPicPr>
        <p:blipFill>
          <a:blip r:embed="rId3"/>
          <a:stretch>
            <a:fillRect/>
          </a:stretch>
        </p:blipFill>
        <p:spPr>
          <a:xfrm>
            <a:off x="12709931" y="385385"/>
            <a:ext cx="1581595" cy="543370"/>
          </a:xfrm>
          <a:prstGeom prst="rect">
            <a:avLst/>
          </a:prstGeom>
        </p:spPr>
      </p:pic>
    </p:spTree>
    <p:extLst>
      <p:ext uri="{BB962C8B-B14F-4D97-AF65-F5344CB8AC3E}">
        <p14:creationId xmlns:p14="http://schemas.microsoft.com/office/powerpoint/2010/main" val="1647981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4"/>
        </a:solidFill>
        <a:effectLst/>
      </p:bgPr>
    </p:bg>
    <p:spTree>
      <p:nvGrpSpPr>
        <p:cNvPr id="1" name=""/>
        <p:cNvGrpSpPr/>
        <p:nvPr/>
      </p:nvGrpSpPr>
      <p:grpSpPr>
        <a:xfrm>
          <a:off x="0" y="0"/>
          <a:ext cx="0" cy="0"/>
          <a:chOff x="0" y="0"/>
          <a:chExt cx="0" cy="0"/>
        </a:xfrm>
      </p:grpSpPr>
      <p:pic>
        <p:nvPicPr>
          <p:cNvPr id="2" name="Picture 1" descr="PPT_StackedBar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6" name="Picture 5"/>
          <p:cNvPicPr>
            <a:picLocks noChangeAspect="1"/>
          </p:cNvPicPr>
          <p:nvPr/>
        </p:nvPicPr>
        <p:blipFill>
          <a:blip r:embed="rId3"/>
          <a:stretch>
            <a:fillRect/>
          </a:stretch>
        </p:blipFill>
        <p:spPr>
          <a:xfrm>
            <a:off x="12709931" y="385385"/>
            <a:ext cx="1581595" cy="543370"/>
          </a:xfrm>
          <a:prstGeom prst="rect">
            <a:avLst/>
          </a:prstGeom>
        </p:spPr>
      </p:pic>
    </p:spTree>
    <p:extLst>
      <p:ext uri="{BB962C8B-B14F-4D97-AF65-F5344CB8AC3E}">
        <p14:creationId xmlns:p14="http://schemas.microsoft.com/office/powerpoint/2010/main" val="3255919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Blank Red">
    <p:bg>
      <p:bgPr>
        <a:solidFill>
          <a:schemeClr val="accent5"/>
        </a:solidFill>
        <a:effectLst/>
      </p:bgPr>
    </p:bg>
    <p:spTree>
      <p:nvGrpSpPr>
        <p:cNvPr id="1" name=""/>
        <p:cNvGrpSpPr/>
        <p:nvPr/>
      </p:nvGrpSpPr>
      <p:grpSpPr>
        <a:xfrm>
          <a:off x="0" y="0"/>
          <a:ext cx="0" cy="0"/>
          <a:chOff x="0" y="0"/>
          <a:chExt cx="0" cy="0"/>
        </a:xfrm>
      </p:grpSpPr>
      <p:pic>
        <p:nvPicPr>
          <p:cNvPr id="5" name="Picture 4" descr="PPT_Gandt_Transparent.pn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p:cNvPicPr>
            <a:picLocks noChangeAspect="1"/>
          </p:cNvPicPr>
          <p:nvPr/>
        </p:nvPicPr>
        <p:blipFill>
          <a:blip r:embed="rId3"/>
          <a:stretch>
            <a:fillRect/>
          </a:stretch>
        </p:blipFill>
        <p:spPr>
          <a:xfrm>
            <a:off x="12709931" y="385385"/>
            <a:ext cx="1581595" cy="543370"/>
          </a:xfrm>
          <a:prstGeom prst="rect">
            <a:avLst/>
          </a:prstGeom>
        </p:spPr>
      </p:pic>
    </p:spTree>
    <p:extLst>
      <p:ext uri="{BB962C8B-B14F-4D97-AF65-F5344CB8AC3E}">
        <p14:creationId xmlns:p14="http://schemas.microsoft.com/office/powerpoint/2010/main" val="3308870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Blank Purple">
    <p:bg>
      <p:bgPr>
        <a:solidFill>
          <a:schemeClr val="accent6"/>
        </a:solidFill>
        <a:effectLst/>
      </p:bgPr>
    </p:bg>
    <p:spTree>
      <p:nvGrpSpPr>
        <p:cNvPr id="1" name=""/>
        <p:cNvGrpSpPr/>
        <p:nvPr/>
      </p:nvGrpSpPr>
      <p:grpSpPr>
        <a:xfrm>
          <a:off x="0" y="0"/>
          <a:ext cx="0" cy="0"/>
          <a:chOff x="0" y="0"/>
          <a:chExt cx="0" cy="0"/>
        </a:xfrm>
      </p:grpSpPr>
      <p:pic>
        <p:nvPicPr>
          <p:cNvPr id="2" name="Picture 1" descr="PPT_Lines_Transparent.png"/>
          <p:cNvPicPr>
            <a:picLocks noChangeAspect="1"/>
          </p:cNvPicPr>
          <p:nvPr/>
        </p:nvPicPr>
        <p:blipFill>
          <a:blip r:embed="rId2">
            <a:alphaModFix amt="2800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p:cNvPicPr>
            <a:picLocks noChangeAspect="1"/>
          </p:cNvPicPr>
          <p:nvPr/>
        </p:nvPicPr>
        <p:blipFill>
          <a:blip r:embed="rId3"/>
          <a:stretch>
            <a:fillRect/>
          </a:stretch>
        </p:blipFill>
        <p:spPr>
          <a:xfrm>
            <a:off x="12709931" y="385385"/>
            <a:ext cx="1581595" cy="543370"/>
          </a:xfrm>
          <a:prstGeom prst="rect">
            <a:avLst/>
          </a:prstGeom>
        </p:spPr>
      </p:pic>
    </p:spTree>
    <p:extLst>
      <p:ext uri="{BB962C8B-B14F-4D97-AF65-F5344CB8AC3E}">
        <p14:creationId xmlns:p14="http://schemas.microsoft.com/office/powerpoint/2010/main" val="11417413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pic>
        <p:nvPicPr>
          <p:cNvPr id="6" name="Picture 5" descr="PPT_GradientGandt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a:blipFill rotWithShape="1">
            <a:blip r:embed="rId3"/>
            <a:stretch>
              <a:fillRect/>
            </a:stretch>
          </a:blipFill>
        </p:spPr>
      </p:pic>
      <p:sp>
        <p:nvSpPr>
          <p:cNvPr id="2" name="Rectangle 1"/>
          <p:cNvSpPr/>
          <p:nvPr/>
        </p:nvSpPr>
        <p:spPr>
          <a:xfrm>
            <a:off x="5407147" y="7544048"/>
            <a:ext cx="3816108" cy="307777"/>
          </a:xfrm>
          <a:prstGeom prst="rect">
            <a:avLst/>
          </a:prstGeom>
        </p:spPr>
        <p:txBody>
          <a:bodyPr wrap="none">
            <a:spAutoFit/>
          </a:bodyPr>
          <a:lstStyle/>
          <a:p>
            <a:pPr algn="ctr" defTabSz="1096702" eaLnBrk="0" hangingPunct="0"/>
            <a:r>
              <a:rPr lang="en-US" sz="1400" dirty="0">
                <a:solidFill>
                  <a:schemeClr val="tx1"/>
                </a:solidFill>
                <a:cs typeface="Arial" panose="020B0604020202020204" pitchFamily="34" charset="0"/>
              </a:rPr>
              <a:t>© 2017 Tableau Software. All rights reserved. </a:t>
            </a:r>
          </a:p>
        </p:txBody>
      </p:sp>
      <p:pic>
        <p:nvPicPr>
          <p:cNvPr id="9" name="Picture 8"/>
          <p:cNvPicPr>
            <a:picLocks noChangeAspect="1"/>
          </p:cNvPicPr>
          <p:nvPr/>
        </p:nvPicPr>
        <p:blipFill>
          <a:blip r:embed="rId4"/>
          <a:stretch>
            <a:fillRect/>
          </a:stretch>
        </p:blipFill>
        <p:spPr>
          <a:xfrm>
            <a:off x="1720040" y="1487892"/>
            <a:ext cx="10941954" cy="3759200"/>
          </a:xfrm>
          <a:prstGeom prst="rect">
            <a:avLst/>
          </a:prstGeom>
        </p:spPr>
      </p:pic>
      <p:sp>
        <p:nvSpPr>
          <p:cNvPr id="10" name="TextBox 9"/>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36901614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818708" y="1614296"/>
            <a:ext cx="5337174" cy="3271664"/>
          </a:xfrm>
          <a:prstGeom prst="rect">
            <a:avLst/>
          </a:prstGeom>
        </p:spPr>
        <p:txBody>
          <a:bodyPr vert="horz" wrap="square" lIns="0" tIns="0" rIns="0" bIns="0">
            <a:spAutoFit/>
          </a:bodyPr>
          <a:lstStyle>
            <a:lvl1pPr marL="0" indent="0">
              <a:lnSpc>
                <a:spcPct val="150000"/>
              </a:lnSpc>
              <a:spcBef>
                <a:spcPts val="0"/>
              </a:spcBef>
              <a:buFontTx/>
              <a:buNone/>
              <a:defRPr sz="2400" b="0" i="0" baseline="0">
                <a:solidFill>
                  <a:srgbClr val="0F3B5E"/>
                </a:solidFill>
                <a:latin typeface="Poppins" panose="00000500000000000000" pitchFamily="2" charset="0"/>
                <a:cs typeface="Poppins" panose="00000500000000000000" pitchFamily="2" charset="0"/>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a:t>[Topic One]</a:t>
            </a:r>
          </a:p>
          <a:p>
            <a:pPr>
              <a:spcBef>
                <a:spcPts val="0"/>
              </a:spcBef>
            </a:pPr>
            <a:r>
              <a:rPr lang="en-US"/>
              <a:t>[Topic Two]</a:t>
            </a:r>
          </a:p>
          <a:p>
            <a:pPr>
              <a:spcBef>
                <a:spcPts val="0"/>
              </a:spcBef>
            </a:pPr>
            <a:r>
              <a:rPr lang="en-US"/>
              <a:t>[Topic Three]</a:t>
            </a:r>
          </a:p>
          <a:p>
            <a:pPr>
              <a:spcBef>
                <a:spcPts val="0"/>
              </a:spcBef>
            </a:pPr>
            <a:r>
              <a:rPr lang="en-US"/>
              <a:t>[Topic Four]</a:t>
            </a:r>
          </a:p>
          <a:p>
            <a:pPr>
              <a:spcBef>
                <a:spcPts val="0"/>
              </a:spcBef>
            </a:pPr>
            <a:r>
              <a:rPr lang="en-US"/>
              <a:t>[Topic Five]</a:t>
            </a:r>
          </a:p>
          <a:p>
            <a:pPr>
              <a:spcBef>
                <a:spcPts val="0"/>
              </a:spcBef>
            </a:pPr>
            <a:r>
              <a:rPr lang="en-US"/>
              <a:t>[Topic Six]</a:t>
            </a:r>
          </a:p>
        </p:txBody>
      </p:sp>
      <p:sp>
        <p:nvSpPr>
          <p:cNvPr id="35" name="Text Placeholder 32"/>
          <p:cNvSpPr>
            <a:spLocks noGrp="1"/>
          </p:cNvSpPr>
          <p:nvPr>
            <p:ph type="body" sz="quarter" idx="12" hasCustomPrompt="1"/>
          </p:nvPr>
        </p:nvSpPr>
        <p:spPr>
          <a:xfrm>
            <a:off x="6433609" y="1614296"/>
            <a:ext cx="7378086" cy="3271664"/>
          </a:xfrm>
          <a:prstGeom prst="rect">
            <a:avLst/>
          </a:prstGeom>
        </p:spPr>
        <p:txBody>
          <a:bodyPr vert="horz" wrap="square" lIns="0" tIns="0" rIns="0" bIns="0">
            <a:spAutoFit/>
          </a:bodyPr>
          <a:lstStyle>
            <a:lvl1pPr marL="0" marR="0" indent="0" algn="l" defTabSz="1306169" rtl="0" eaLnBrk="1" fontAlgn="auto" latinLnBrk="0" hangingPunct="1">
              <a:lnSpc>
                <a:spcPct val="150000"/>
              </a:lnSpc>
              <a:spcBef>
                <a:spcPts val="0"/>
              </a:spcBef>
              <a:spcAft>
                <a:spcPts val="0"/>
              </a:spcAft>
              <a:buClrTx/>
              <a:buSzTx/>
              <a:buFontTx/>
              <a:buNone/>
              <a:tabLst/>
              <a:defRPr sz="2400" b="0" i="0" baseline="0">
                <a:solidFill>
                  <a:srgbClr val="0F3B5E"/>
                </a:solidFill>
                <a:latin typeface="Poppins" panose="00000500000000000000" pitchFamily="2" charset="0"/>
                <a:cs typeface="Poppins" panose="00000500000000000000" pitchFamily="2" charset="0"/>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a:t>Slide [#]</a:t>
            </a:r>
          </a:p>
          <a:p>
            <a:pPr>
              <a:spcBef>
                <a:spcPts val="0"/>
              </a:spcBef>
            </a:pPr>
            <a:r>
              <a:rPr lang="en-US"/>
              <a:t>Slide [#]</a:t>
            </a:r>
          </a:p>
          <a:p>
            <a:pPr>
              <a:spcBef>
                <a:spcPts val="0"/>
              </a:spcBef>
            </a:pPr>
            <a:r>
              <a:rPr lang="en-US"/>
              <a:t>Slide [#]</a:t>
            </a:r>
          </a:p>
          <a:p>
            <a:pPr>
              <a:spcBef>
                <a:spcPts val="0"/>
              </a:spcBef>
            </a:pPr>
            <a:r>
              <a:rPr lang="en-US"/>
              <a:t>Slide [#]</a:t>
            </a:r>
          </a:p>
          <a:p>
            <a:pPr>
              <a:spcBef>
                <a:spcPts val="0"/>
              </a:spcBef>
            </a:pPr>
            <a:r>
              <a:rPr lang="en-US"/>
              <a:t>Slide [#]</a:t>
            </a:r>
          </a:p>
          <a:p>
            <a:pPr>
              <a:spcBef>
                <a:spcPts val="0"/>
              </a:spcBef>
            </a:pPr>
            <a:r>
              <a:rPr lang="en-US"/>
              <a:t>Slide [#]</a:t>
            </a:r>
          </a:p>
        </p:txBody>
      </p:sp>
      <p:sp>
        <p:nvSpPr>
          <p:cNvPr id="7" name="Rectangle 6">
            <a:extLst>
              <a:ext uri="{FF2B5EF4-FFF2-40B4-BE49-F238E27FC236}">
                <a16:creationId xmlns:a16="http://schemas.microsoft.com/office/drawing/2014/main" id="{C768F88E-47F8-E54D-99EB-CDD36F1596B4}"/>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Text Placeholder 3">
            <a:extLst>
              <a:ext uri="{FF2B5EF4-FFF2-40B4-BE49-F238E27FC236}">
                <a16:creationId xmlns:a16="http://schemas.microsoft.com/office/drawing/2014/main" id="{EF506BA5-3339-034F-BE7F-24812D1CB808}"/>
              </a:ext>
            </a:extLst>
          </p:cNvPr>
          <p:cNvSpPr>
            <a:spLocks noGrp="1"/>
          </p:cNvSpPr>
          <p:nvPr>
            <p:ph type="body" sz="quarter" idx="14" hasCustomPrompt="1"/>
          </p:nvPr>
        </p:nvSpPr>
        <p:spPr>
          <a:xfrm>
            <a:off x="818708" y="652348"/>
            <a:ext cx="12992987" cy="553998"/>
          </a:xfrm>
          <a:prstGeom prst="rect">
            <a:avLst/>
          </a:prstGeom>
        </p:spPr>
        <p:txBody>
          <a:bodyPr wrap="square" lIns="0" tIns="0" rIns="0" bIns="0">
            <a:spAutoFit/>
          </a:bodyPr>
          <a:lstStyle>
            <a:lvl1pPr marL="0" indent="0">
              <a:buNone/>
              <a:defRPr sz="4000" b="0" i="0" baseline="0">
                <a:solidFill>
                  <a:srgbClr val="0E3B5E"/>
                </a:solidFill>
                <a:latin typeface="Poppins" panose="00000500000000000000" pitchFamily="2" charset="0"/>
                <a:cs typeface="Poppins" panose="00000500000000000000" pitchFamily="2" charset="0"/>
              </a:defRPr>
            </a:lvl1pPr>
            <a:lvl2pPr marL="653084" indent="0">
              <a:buNone/>
              <a:defRPr/>
            </a:lvl2pPr>
            <a:lvl3pPr marL="1306169" indent="0">
              <a:buNone/>
              <a:defRPr/>
            </a:lvl3pPr>
            <a:lvl4pPr marL="1959253" indent="0">
              <a:buNone/>
              <a:defRPr/>
            </a:lvl4pPr>
            <a:lvl5pPr marL="2612338" indent="0">
              <a:buNone/>
              <a:defRPr/>
            </a:lvl5pPr>
          </a:lstStyle>
          <a:p>
            <a:r>
              <a:rPr lang="en-US"/>
              <a:t>Table of Contents/Agenda</a:t>
            </a:r>
          </a:p>
        </p:txBody>
      </p:sp>
      <p:sp>
        <p:nvSpPr>
          <p:cNvPr id="10" name="TextBox 9">
            <a:extLst>
              <a:ext uri="{FF2B5EF4-FFF2-40B4-BE49-F238E27FC236}">
                <a16:creationId xmlns:a16="http://schemas.microsoft.com/office/drawing/2014/main" id="{CF2854D5-0EB8-4420-958F-4BA6124BD254}"/>
              </a:ext>
            </a:extLst>
          </p:cNvPr>
          <p:cNvSpPr txBox="1"/>
          <p:nvPr userDrawn="1"/>
        </p:nvSpPr>
        <p:spPr>
          <a:xfrm>
            <a:off x="981814" y="7784688"/>
            <a:ext cx="7711082" cy="276999"/>
          </a:xfrm>
          <a:prstGeom prst="rect">
            <a:avLst/>
          </a:prstGeom>
          <a:noFill/>
        </p:spPr>
        <p:txBody>
          <a:bodyPr wrap="square" rtlCol="0">
            <a:spAutoFit/>
          </a:bodyPr>
          <a:lstStyle/>
          <a:p>
            <a:pPr algn="l"/>
            <a:r>
              <a:rPr lang="en-US" sz="1200" i="1" dirty="0">
                <a:latin typeface="Poppins" panose="00000500000000000000" pitchFamily="2" charset="0"/>
                <a:cs typeface="Poppins" panose="00000500000000000000" pitchFamily="2" charset="0"/>
              </a:rPr>
              <a:t>Confidential material.  All rights reserved. Do not distribute. Prepared only  for intended recipient.</a:t>
            </a:r>
          </a:p>
        </p:txBody>
      </p:sp>
    </p:spTree>
    <p:extLst>
      <p:ext uri="{BB962C8B-B14F-4D97-AF65-F5344CB8AC3E}">
        <p14:creationId xmlns:p14="http://schemas.microsoft.com/office/powerpoint/2010/main" val="122422291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DDADD-3550-46B8-8D67-C29D5F438116}"/>
              </a:ext>
            </a:extLst>
          </p:cNvPr>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p>
        </p:txBody>
      </p:sp>
      <p:sp>
        <p:nvSpPr>
          <p:cNvPr id="3" name="Subtitle 2">
            <a:extLst>
              <a:ext uri="{FF2B5EF4-FFF2-40B4-BE49-F238E27FC236}">
                <a16:creationId xmlns:a16="http://schemas.microsoft.com/office/drawing/2014/main" id="{1F38A309-C072-4C83-A97D-75CB394F2B2B}"/>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p>
        </p:txBody>
      </p:sp>
      <p:sp>
        <p:nvSpPr>
          <p:cNvPr id="4" name="Date Placeholder 3">
            <a:extLst>
              <a:ext uri="{FF2B5EF4-FFF2-40B4-BE49-F238E27FC236}">
                <a16:creationId xmlns:a16="http://schemas.microsoft.com/office/drawing/2014/main" id="{42F9416F-C62F-4121-99BB-65A576B85121}"/>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5" name="Footer Placeholder 4">
            <a:extLst>
              <a:ext uri="{FF2B5EF4-FFF2-40B4-BE49-F238E27FC236}">
                <a16:creationId xmlns:a16="http://schemas.microsoft.com/office/drawing/2014/main" id="{A23EFC68-C83A-4F0F-AB9C-7EC81B50C93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BBA411E-FD13-40B5-9CFE-4C892E777F07}"/>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7" name="Rectangle 6">
            <a:extLst>
              <a:ext uri="{FF2B5EF4-FFF2-40B4-BE49-F238E27FC236}">
                <a16:creationId xmlns:a16="http://schemas.microsoft.com/office/drawing/2014/main" id="{39B3782E-2755-4107-AF3B-3D92ED47AE40}"/>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955072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dirty="0"/>
              <a:t>Click icon to add table</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73201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1D3C7-7D68-42AD-A489-BBECC47385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CBCE1B0-14C3-4084-A556-29FF41C020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D2C3A9-0FD1-4E94-A493-F5CDFB6CFC9B}"/>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5" name="Footer Placeholder 4">
            <a:extLst>
              <a:ext uri="{FF2B5EF4-FFF2-40B4-BE49-F238E27FC236}">
                <a16:creationId xmlns:a16="http://schemas.microsoft.com/office/drawing/2014/main" id="{3A3ED669-8CE8-4365-B1EE-E68F9A54BE4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E134174-76A1-4180-94D4-5A4360E18522}"/>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7" name="TextBox 6">
            <a:extLst>
              <a:ext uri="{FF2B5EF4-FFF2-40B4-BE49-F238E27FC236}">
                <a16:creationId xmlns:a16="http://schemas.microsoft.com/office/drawing/2014/main" id="{B29DD699-2456-43C0-B438-993EEE986C41}"/>
              </a:ext>
            </a:extLst>
          </p:cNvPr>
          <p:cNvSpPr txBox="1"/>
          <p:nvPr userDrawn="1"/>
        </p:nvSpPr>
        <p:spPr>
          <a:xfrm>
            <a:off x="981814" y="7784687"/>
            <a:ext cx="7711082" cy="276999"/>
          </a:xfrm>
          <a:prstGeom prst="rect">
            <a:avLst/>
          </a:prstGeom>
          <a:noFill/>
        </p:spPr>
        <p:txBody>
          <a:bodyPr wrap="square" rtlCol="0">
            <a:spAutoFit/>
          </a:bodyPr>
          <a:lstStyle/>
          <a:p>
            <a:pPr algn="l"/>
            <a:r>
              <a:rPr lang="en-US" sz="1200" i="1" dirty="0">
                <a:latin typeface="Poppins" panose="00000500000000000000" pitchFamily="2" charset="0"/>
                <a:cs typeface="Poppins" panose="00000500000000000000" pitchFamily="2" charset="0"/>
              </a:rPr>
              <a:t>Confidential material.  All rights reserved. Do not distribute. Prepared only  for intended recipient.</a:t>
            </a:r>
          </a:p>
        </p:txBody>
      </p:sp>
      <p:sp>
        <p:nvSpPr>
          <p:cNvPr id="8" name="Rectangle 7">
            <a:extLst>
              <a:ext uri="{FF2B5EF4-FFF2-40B4-BE49-F238E27FC236}">
                <a16:creationId xmlns:a16="http://schemas.microsoft.com/office/drawing/2014/main" id="{4D8FC775-A1BF-4994-A5C9-E283940EA439}"/>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3445495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32BFC-93FF-4A5E-B774-7D4F82541546}"/>
              </a:ext>
            </a:extLst>
          </p:cNvPr>
          <p:cNvSpPr>
            <a:spLocks noGrp="1"/>
          </p:cNvSpPr>
          <p:nvPr>
            <p:ph type="title"/>
          </p:nvPr>
        </p:nvSpPr>
        <p:spPr>
          <a:xfrm>
            <a:off x="998220" y="2051686"/>
            <a:ext cx="12618720" cy="3423284"/>
          </a:xfrm>
        </p:spPr>
        <p:txBody>
          <a:bodyPr anchor="b"/>
          <a:lstStyle>
            <a:lvl1pPr>
              <a:defRPr sz="7200"/>
            </a:lvl1pPr>
          </a:lstStyle>
          <a:p>
            <a:r>
              <a:rPr lang="en-US"/>
              <a:t>Click to edit Master title style</a:t>
            </a:r>
          </a:p>
        </p:txBody>
      </p:sp>
      <p:sp>
        <p:nvSpPr>
          <p:cNvPr id="3" name="Text Placeholder 2">
            <a:extLst>
              <a:ext uri="{FF2B5EF4-FFF2-40B4-BE49-F238E27FC236}">
                <a16:creationId xmlns:a16="http://schemas.microsoft.com/office/drawing/2014/main" id="{5D72EDA9-3E76-41DB-B92B-0CD357993B2D}"/>
              </a:ext>
            </a:extLst>
          </p:cNvPr>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397E4F2-38EE-4C48-958E-02D154C0C5CD}"/>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5" name="Footer Placeholder 4">
            <a:extLst>
              <a:ext uri="{FF2B5EF4-FFF2-40B4-BE49-F238E27FC236}">
                <a16:creationId xmlns:a16="http://schemas.microsoft.com/office/drawing/2014/main" id="{B8EF600B-CA93-4C5E-ABF8-D0A36B566A1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2F903F-3878-4562-9E23-5D9E85C3E4BA}"/>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7" name="Rectangle 6">
            <a:extLst>
              <a:ext uri="{FF2B5EF4-FFF2-40B4-BE49-F238E27FC236}">
                <a16:creationId xmlns:a16="http://schemas.microsoft.com/office/drawing/2014/main" id="{F6B5422B-151D-4012-83AC-70C16185461C}"/>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2955314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C7CC5-3EFE-49A0-AC9F-D85B0C9611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63A619-54FB-4B0E-BBA8-2426D91B49D9}"/>
              </a:ext>
            </a:extLst>
          </p:cNvPr>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02CDE0-A808-42F9-BA5E-41D8CAB6FE0C}"/>
              </a:ext>
            </a:extLst>
          </p:cNvPr>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14BBD3E-21A8-4935-8672-9A0312FFB9A3}"/>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6" name="Footer Placeholder 5">
            <a:extLst>
              <a:ext uri="{FF2B5EF4-FFF2-40B4-BE49-F238E27FC236}">
                <a16:creationId xmlns:a16="http://schemas.microsoft.com/office/drawing/2014/main" id="{B925EA3D-8380-4AA0-B6AC-7B64FAD61B1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FC61984-485E-424B-A353-2130DF13D481}"/>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8" name="Rectangle 7">
            <a:extLst>
              <a:ext uri="{FF2B5EF4-FFF2-40B4-BE49-F238E27FC236}">
                <a16:creationId xmlns:a16="http://schemas.microsoft.com/office/drawing/2014/main" id="{F33672B2-6B7D-4B44-BBD1-A0AD7FF6C37A}"/>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404755272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68EBC-933D-4970-A979-8CC887ABC50C}"/>
              </a:ext>
            </a:extLst>
          </p:cNvPr>
          <p:cNvSpPr>
            <a:spLocks noGrp="1"/>
          </p:cNvSpPr>
          <p:nvPr>
            <p:ph type="title"/>
          </p:nvPr>
        </p:nvSpPr>
        <p:spPr>
          <a:xfrm>
            <a:off x="1007746" y="438150"/>
            <a:ext cx="12618720" cy="1590676"/>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E2D5D5-75DA-4579-B82D-750D82D36AB3}"/>
              </a:ext>
            </a:extLst>
          </p:cNvPr>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a:extLst>
              <a:ext uri="{FF2B5EF4-FFF2-40B4-BE49-F238E27FC236}">
                <a16:creationId xmlns:a16="http://schemas.microsoft.com/office/drawing/2014/main" id="{85B8FF68-05A4-4643-B007-852BA4B2A076}"/>
              </a:ext>
            </a:extLst>
          </p:cNvPr>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878300-00E3-4814-AF66-09B4DE33A70E}"/>
              </a:ext>
            </a:extLst>
          </p:cNvPr>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a:extLst>
              <a:ext uri="{FF2B5EF4-FFF2-40B4-BE49-F238E27FC236}">
                <a16:creationId xmlns:a16="http://schemas.microsoft.com/office/drawing/2014/main" id="{CB6F70E5-4203-409A-8892-3E52B1975A14}"/>
              </a:ext>
            </a:extLst>
          </p:cNvPr>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14A5DA-77BE-4EEB-931C-20B1BE2A2270}"/>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8" name="Footer Placeholder 7">
            <a:extLst>
              <a:ext uri="{FF2B5EF4-FFF2-40B4-BE49-F238E27FC236}">
                <a16:creationId xmlns:a16="http://schemas.microsoft.com/office/drawing/2014/main" id="{41F33C74-FBCE-4F95-9F40-A8A7E8B3517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BBE8E602-5DB9-42A6-BB30-78A4E2FE7B10}"/>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10" name="Rectangle 9">
            <a:extLst>
              <a:ext uri="{FF2B5EF4-FFF2-40B4-BE49-F238E27FC236}">
                <a16:creationId xmlns:a16="http://schemas.microsoft.com/office/drawing/2014/main" id="{C772A1DB-DAFE-4DA0-9762-A373CFA3FF4A}"/>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287344615"/>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F1C1-E122-4E76-9A97-A398910E4E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02A78DB-C140-4BF6-B11E-A4941242A9F8}"/>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4" name="Footer Placeholder 3">
            <a:extLst>
              <a:ext uri="{FF2B5EF4-FFF2-40B4-BE49-F238E27FC236}">
                <a16:creationId xmlns:a16="http://schemas.microsoft.com/office/drawing/2014/main" id="{DEF49114-2BA9-4322-B3BD-40FCFC145CC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27D3C3E-5A0D-4339-8B19-BFA2ED1A3D78}"/>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6" name="Rectangle 5">
            <a:extLst>
              <a:ext uri="{FF2B5EF4-FFF2-40B4-BE49-F238E27FC236}">
                <a16:creationId xmlns:a16="http://schemas.microsoft.com/office/drawing/2014/main" id="{4F492A0B-C6D5-4BAA-A955-B1A8CE95DEC8}"/>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Box 6">
            <a:extLst>
              <a:ext uri="{FF2B5EF4-FFF2-40B4-BE49-F238E27FC236}">
                <a16:creationId xmlns:a16="http://schemas.microsoft.com/office/drawing/2014/main" id="{21330E07-3321-4D27-858B-5FA0D8B8AC62}"/>
              </a:ext>
            </a:extLst>
          </p:cNvPr>
          <p:cNvSpPr txBox="1"/>
          <p:nvPr userDrawn="1"/>
        </p:nvSpPr>
        <p:spPr>
          <a:xfrm>
            <a:off x="981814" y="7784688"/>
            <a:ext cx="7711082" cy="276999"/>
          </a:xfrm>
          <a:prstGeom prst="rect">
            <a:avLst/>
          </a:prstGeom>
          <a:noFill/>
        </p:spPr>
        <p:txBody>
          <a:bodyPr wrap="square" rtlCol="0">
            <a:spAutoFit/>
          </a:bodyPr>
          <a:lstStyle/>
          <a:p>
            <a:pPr algn="l"/>
            <a:r>
              <a:rPr lang="en-US" sz="1200" i="1" dirty="0">
                <a:latin typeface="Poppins" panose="00000500000000000000" pitchFamily="2" charset="0"/>
                <a:cs typeface="Poppins" panose="00000500000000000000" pitchFamily="2" charset="0"/>
              </a:rPr>
              <a:t>Confidential material.  All rights reserved. Do not distribute. Prepared only  for intended recipient.</a:t>
            </a:r>
          </a:p>
        </p:txBody>
      </p:sp>
    </p:spTree>
    <p:extLst>
      <p:ext uri="{BB962C8B-B14F-4D97-AF65-F5344CB8AC3E}">
        <p14:creationId xmlns:p14="http://schemas.microsoft.com/office/powerpoint/2010/main" val="152090775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60574B-1C01-4115-8DE9-AC3561AF1415}"/>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3" name="Footer Placeholder 2">
            <a:extLst>
              <a:ext uri="{FF2B5EF4-FFF2-40B4-BE49-F238E27FC236}">
                <a16:creationId xmlns:a16="http://schemas.microsoft.com/office/drawing/2014/main" id="{BCA285D2-B99A-4CF1-B1D9-97B05864EF9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6358562-6AEC-4025-8FDA-24EF83E5CD36}"/>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5" name="Rectangle 4">
            <a:extLst>
              <a:ext uri="{FF2B5EF4-FFF2-40B4-BE49-F238E27FC236}">
                <a16:creationId xmlns:a16="http://schemas.microsoft.com/office/drawing/2014/main" id="{B9093D21-CCAB-4798-A509-8D96317A892D}"/>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6" name="TextBox 5">
            <a:extLst>
              <a:ext uri="{FF2B5EF4-FFF2-40B4-BE49-F238E27FC236}">
                <a16:creationId xmlns:a16="http://schemas.microsoft.com/office/drawing/2014/main" id="{435D344D-217F-44AA-850E-61F0D4D72FDB}"/>
              </a:ext>
            </a:extLst>
          </p:cNvPr>
          <p:cNvSpPr txBox="1"/>
          <p:nvPr userDrawn="1"/>
        </p:nvSpPr>
        <p:spPr>
          <a:xfrm>
            <a:off x="981814" y="7784688"/>
            <a:ext cx="7711082" cy="276999"/>
          </a:xfrm>
          <a:prstGeom prst="rect">
            <a:avLst/>
          </a:prstGeom>
          <a:noFill/>
        </p:spPr>
        <p:txBody>
          <a:bodyPr wrap="square" rtlCol="0">
            <a:spAutoFit/>
          </a:bodyPr>
          <a:lstStyle/>
          <a:p>
            <a:pPr algn="l"/>
            <a:r>
              <a:rPr lang="en-US" sz="1200" i="1" dirty="0">
                <a:latin typeface="Poppins" panose="00000500000000000000" pitchFamily="2" charset="0"/>
                <a:cs typeface="Poppins" panose="00000500000000000000" pitchFamily="2" charset="0"/>
              </a:rPr>
              <a:t>Confidential material.  All rights reserved. Do not distribute. Prepared only  for intended recipient.</a:t>
            </a:r>
          </a:p>
        </p:txBody>
      </p:sp>
    </p:spTree>
    <p:extLst>
      <p:ext uri="{BB962C8B-B14F-4D97-AF65-F5344CB8AC3E}">
        <p14:creationId xmlns:p14="http://schemas.microsoft.com/office/powerpoint/2010/main" val="146245650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39AB-FA29-4CBF-933A-03AC9266EAEF}"/>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Content Placeholder 2">
            <a:extLst>
              <a:ext uri="{FF2B5EF4-FFF2-40B4-BE49-F238E27FC236}">
                <a16:creationId xmlns:a16="http://schemas.microsoft.com/office/drawing/2014/main" id="{64D5929C-A066-4037-9246-1BB70C8AB692}"/>
              </a:ext>
            </a:extLst>
          </p:cNvPr>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88B20D-C284-472C-A268-7733B13A43E3}"/>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48077550-4676-42F8-9C9D-315ACF822297}"/>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6" name="Footer Placeholder 5">
            <a:extLst>
              <a:ext uri="{FF2B5EF4-FFF2-40B4-BE49-F238E27FC236}">
                <a16:creationId xmlns:a16="http://schemas.microsoft.com/office/drawing/2014/main" id="{93772720-34CE-464B-92AF-A4E7F9FAFBE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573021B-BAF5-4CDC-8AEB-214756FEC557}"/>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8" name="Rectangle 7">
            <a:extLst>
              <a:ext uri="{FF2B5EF4-FFF2-40B4-BE49-F238E27FC236}">
                <a16:creationId xmlns:a16="http://schemas.microsoft.com/office/drawing/2014/main" id="{84B7DFBA-1CBC-4B1D-BB65-D8994ABE9219}"/>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324090793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F6DAB-2262-4DBC-B661-9134B4D42AEE}"/>
              </a:ext>
            </a:extLst>
          </p:cNvPr>
          <p:cNvSpPr>
            <a:spLocks noGrp="1"/>
          </p:cNvSpPr>
          <p:nvPr>
            <p:ph type="title"/>
          </p:nvPr>
        </p:nvSpPr>
        <p:spPr>
          <a:xfrm>
            <a:off x="1007746" y="548640"/>
            <a:ext cx="4718684" cy="1920240"/>
          </a:xfrm>
        </p:spPr>
        <p:txBody>
          <a:bodyPr anchor="b"/>
          <a:lstStyle>
            <a:lvl1pPr>
              <a:defRPr sz="3840"/>
            </a:lvl1pPr>
          </a:lstStyle>
          <a:p>
            <a:r>
              <a:rPr lang="en-US"/>
              <a:t>Click to edit Master title style</a:t>
            </a:r>
          </a:p>
        </p:txBody>
      </p:sp>
      <p:sp>
        <p:nvSpPr>
          <p:cNvPr id="3" name="Picture Placeholder 2">
            <a:extLst>
              <a:ext uri="{FF2B5EF4-FFF2-40B4-BE49-F238E27FC236}">
                <a16:creationId xmlns:a16="http://schemas.microsoft.com/office/drawing/2014/main" id="{123B15D2-99BE-4637-94AB-0C792702E3D9}"/>
              </a:ext>
            </a:extLst>
          </p:cNvPr>
          <p:cNvSpPr>
            <a:spLocks noGrp="1"/>
          </p:cNvSpPr>
          <p:nvPr>
            <p:ph type="pic" idx="1"/>
          </p:nvPr>
        </p:nvSpPr>
        <p:spPr>
          <a:xfrm>
            <a:off x="6219826" y="1184911"/>
            <a:ext cx="7406640" cy="584835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920608F7-A07E-4B83-BF39-B5AF3DD1A9D1}"/>
              </a:ext>
            </a:extLst>
          </p:cNvPr>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a:extLst>
              <a:ext uri="{FF2B5EF4-FFF2-40B4-BE49-F238E27FC236}">
                <a16:creationId xmlns:a16="http://schemas.microsoft.com/office/drawing/2014/main" id="{148C6F79-ACEB-40E9-A788-A0E28A2CB6AC}"/>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6" name="Footer Placeholder 5">
            <a:extLst>
              <a:ext uri="{FF2B5EF4-FFF2-40B4-BE49-F238E27FC236}">
                <a16:creationId xmlns:a16="http://schemas.microsoft.com/office/drawing/2014/main" id="{D4ECDBED-CA0B-47A3-A7D3-787C2314FC9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366E027-82A6-4459-8C32-0D312DDC36D4}"/>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8" name="Rectangle 7">
            <a:extLst>
              <a:ext uri="{FF2B5EF4-FFF2-40B4-BE49-F238E27FC236}">
                <a16:creationId xmlns:a16="http://schemas.microsoft.com/office/drawing/2014/main" id="{9F316728-C55E-4FE3-B0C1-B5E40BA0FCE3}"/>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232015331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80D6-724A-4E23-95A5-37A44A63A8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EAB2D8-B606-42DE-8E57-FA3877C918F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7B71E7-18AD-4412-BDE2-B1CF7DDF5136}"/>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5" name="Footer Placeholder 4">
            <a:extLst>
              <a:ext uri="{FF2B5EF4-FFF2-40B4-BE49-F238E27FC236}">
                <a16:creationId xmlns:a16="http://schemas.microsoft.com/office/drawing/2014/main" id="{B1402607-5EBA-454E-B704-3B6FE4FADA0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E560F5-37B1-4929-9066-177FC7E741EB}"/>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7" name="Rectangle 6">
            <a:extLst>
              <a:ext uri="{FF2B5EF4-FFF2-40B4-BE49-F238E27FC236}">
                <a16:creationId xmlns:a16="http://schemas.microsoft.com/office/drawing/2014/main" id="{0110893F-7B5F-4469-B159-36F6B4D801A0}"/>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416746103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FE0FEE-D795-43F7-AA97-C9FF8A32BEF0}"/>
              </a:ext>
            </a:extLst>
          </p:cNvPr>
          <p:cNvSpPr>
            <a:spLocks noGrp="1"/>
          </p:cNvSpPr>
          <p:nvPr>
            <p:ph type="title" orient="vert"/>
          </p:nvPr>
        </p:nvSpPr>
        <p:spPr>
          <a:xfrm>
            <a:off x="10469880" y="438150"/>
            <a:ext cx="3154680" cy="697420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30C446-7A0C-4009-8DA6-CBDF32BB1521}"/>
              </a:ext>
            </a:extLst>
          </p:cNvPr>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0EDFF2-1BBD-4ECA-BA3D-6D3A3AA650F5}"/>
              </a:ext>
            </a:extLst>
          </p:cNvPr>
          <p:cNvSpPr>
            <a:spLocks noGrp="1"/>
          </p:cNvSpPr>
          <p:nvPr>
            <p:ph type="dt" sz="half" idx="10"/>
          </p:nvPr>
        </p:nvSpPr>
        <p:spPr/>
        <p:txBody>
          <a:bodyPr/>
          <a:lstStyle/>
          <a:p>
            <a:fld id="{EDC8A26C-AD97-44D7-BF73-69D76B52F470}" type="datetimeFigureOut">
              <a:rPr lang="en-US" smtClean="0"/>
              <a:t>4/13/2021</a:t>
            </a:fld>
            <a:endParaRPr lang="en-US" dirty="0"/>
          </a:p>
        </p:txBody>
      </p:sp>
      <p:sp>
        <p:nvSpPr>
          <p:cNvPr id="5" name="Footer Placeholder 4">
            <a:extLst>
              <a:ext uri="{FF2B5EF4-FFF2-40B4-BE49-F238E27FC236}">
                <a16:creationId xmlns:a16="http://schemas.microsoft.com/office/drawing/2014/main" id="{D3793C18-655A-442B-A47E-164F0F8332F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21FA9E-2194-45B5-9D76-0D59DBE650AA}"/>
              </a:ext>
            </a:extLst>
          </p:cNvPr>
          <p:cNvSpPr>
            <a:spLocks noGrp="1"/>
          </p:cNvSpPr>
          <p:nvPr>
            <p:ph type="sldNum" sz="quarter" idx="12"/>
          </p:nvPr>
        </p:nvSpPr>
        <p:spPr/>
        <p:txBody>
          <a:bodyPr/>
          <a:lstStyle/>
          <a:p>
            <a:fld id="{31A894B2-E0DA-4589-AAB8-392B5BA7C4F2}" type="slidenum">
              <a:rPr lang="en-US" smtClean="0"/>
              <a:t>‹#›</a:t>
            </a:fld>
            <a:endParaRPr lang="en-US" dirty="0"/>
          </a:p>
        </p:txBody>
      </p:sp>
      <p:sp>
        <p:nvSpPr>
          <p:cNvPr id="7" name="Rectangle 6">
            <a:extLst>
              <a:ext uri="{FF2B5EF4-FFF2-40B4-BE49-F238E27FC236}">
                <a16:creationId xmlns:a16="http://schemas.microsoft.com/office/drawing/2014/main" id="{FFDD2A48-3677-42E7-8874-1EC60FF4D8D5}"/>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Tree>
    <p:extLst>
      <p:ext uri="{BB962C8B-B14F-4D97-AF65-F5344CB8AC3E}">
        <p14:creationId xmlns:p14="http://schemas.microsoft.com/office/powerpoint/2010/main" val="1134078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994151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818708" y="1614295"/>
            <a:ext cx="5337174" cy="3266728"/>
          </a:xfrm>
          <a:prstGeom prst="rect">
            <a:avLst/>
          </a:prstGeom>
        </p:spPr>
        <p:txBody>
          <a:bodyPr vert="horz" lIns="0" tIns="0" rIns="0" bIns="0">
            <a:spAutoFit/>
          </a:bodyPr>
          <a:lstStyle>
            <a:lvl1pPr marL="0" indent="0">
              <a:lnSpc>
                <a:spcPct val="150000"/>
              </a:lnSpc>
              <a:spcBef>
                <a:spcPts val="0"/>
              </a:spcBef>
              <a:buFontTx/>
              <a:buNone/>
              <a:defRPr sz="2400" b="0" i="0" baseline="0">
                <a:solidFill>
                  <a:srgbClr val="0F3B5E"/>
                </a:solidFill>
                <a:latin typeface="Poppins" panose="00000500000000000000" pitchFamily="2" charset="0"/>
                <a:cs typeface="Poppins" panose="00000500000000000000" pitchFamily="2" charset="0"/>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a:t>[Topic One]</a:t>
            </a:r>
          </a:p>
          <a:p>
            <a:pPr>
              <a:spcBef>
                <a:spcPts val="0"/>
              </a:spcBef>
            </a:pPr>
            <a:r>
              <a:rPr lang="en-US"/>
              <a:t>[Topic Two]</a:t>
            </a:r>
          </a:p>
          <a:p>
            <a:pPr>
              <a:spcBef>
                <a:spcPts val="0"/>
              </a:spcBef>
            </a:pPr>
            <a:r>
              <a:rPr lang="en-US"/>
              <a:t>[Topic Three]</a:t>
            </a:r>
          </a:p>
          <a:p>
            <a:pPr>
              <a:spcBef>
                <a:spcPts val="0"/>
              </a:spcBef>
            </a:pPr>
            <a:r>
              <a:rPr lang="en-US"/>
              <a:t>[Topic Four]</a:t>
            </a:r>
          </a:p>
          <a:p>
            <a:pPr>
              <a:spcBef>
                <a:spcPts val="0"/>
              </a:spcBef>
            </a:pPr>
            <a:r>
              <a:rPr lang="en-US"/>
              <a:t>[Topic Five]</a:t>
            </a:r>
          </a:p>
          <a:p>
            <a:pPr>
              <a:spcBef>
                <a:spcPts val="0"/>
              </a:spcBef>
            </a:pPr>
            <a:r>
              <a:rPr lang="en-US"/>
              <a:t>[Topic Six]</a:t>
            </a:r>
          </a:p>
        </p:txBody>
      </p:sp>
      <p:sp>
        <p:nvSpPr>
          <p:cNvPr id="35" name="Text Placeholder 32"/>
          <p:cNvSpPr>
            <a:spLocks noGrp="1"/>
          </p:cNvSpPr>
          <p:nvPr>
            <p:ph type="body" sz="quarter" idx="12" hasCustomPrompt="1"/>
          </p:nvPr>
        </p:nvSpPr>
        <p:spPr>
          <a:xfrm>
            <a:off x="6433609" y="1614295"/>
            <a:ext cx="7378086" cy="3266728"/>
          </a:xfrm>
          <a:prstGeom prst="rect">
            <a:avLst/>
          </a:prstGeom>
        </p:spPr>
        <p:txBody>
          <a:bodyPr vert="horz" wrap="square" lIns="0" tIns="0" rIns="0" bIns="0">
            <a:spAutoFit/>
          </a:bodyPr>
          <a:lstStyle>
            <a:lvl1pPr marL="0" marR="0" indent="0" algn="l" defTabSz="1306169" rtl="0" eaLnBrk="1" fontAlgn="auto" latinLnBrk="0" hangingPunct="1">
              <a:lnSpc>
                <a:spcPct val="150000"/>
              </a:lnSpc>
              <a:spcBef>
                <a:spcPts val="0"/>
              </a:spcBef>
              <a:spcAft>
                <a:spcPts val="0"/>
              </a:spcAft>
              <a:buClrTx/>
              <a:buSzTx/>
              <a:buFontTx/>
              <a:buNone/>
              <a:tabLst/>
              <a:defRPr sz="2400" b="0" i="0" baseline="0">
                <a:solidFill>
                  <a:srgbClr val="0F3B5E"/>
                </a:solidFill>
                <a:latin typeface="Poppins" panose="00000500000000000000" pitchFamily="2" charset="0"/>
                <a:cs typeface="Poppins" panose="00000500000000000000" pitchFamily="2" charset="0"/>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a:t>Slide [#]</a:t>
            </a:r>
          </a:p>
          <a:p>
            <a:pPr>
              <a:spcBef>
                <a:spcPts val="0"/>
              </a:spcBef>
            </a:pPr>
            <a:r>
              <a:rPr lang="en-US"/>
              <a:t>Slide [#]</a:t>
            </a:r>
          </a:p>
          <a:p>
            <a:pPr>
              <a:spcBef>
                <a:spcPts val="0"/>
              </a:spcBef>
            </a:pPr>
            <a:r>
              <a:rPr lang="en-US"/>
              <a:t>Slide [#]</a:t>
            </a:r>
          </a:p>
          <a:p>
            <a:pPr>
              <a:spcBef>
                <a:spcPts val="0"/>
              </a:spcBef>
            </a:pPr>
            <a:r>
              <a:rPr lang="en-US"/>
              <a:t>Slide [#]</a:t>
            </a:r>
          </a:p>
          <a:p>
            <a:pPr>
              <a:spcBef>
                <a:spcPts val="0"/>
              </a:spcBef>
            </a:pPr>
            <a:r>
              <a:rPr lang="en-US"/>
              <a:t>Slide [#]</a:t>
            </a:r>
          </a:p>
          <a:p>
            <a:pPr>
              <a:spcBef>
                <a:spcPts val="0"/>
              </a:spcBef>
            </a:pPr>
            <a:r>
              <a:rPr lang="en-US"/>
              <a:t>Slide [#]</a:t>
            </a:r>
          </a:p>
        </p:txBody>
      </p:sp>
      <p:sp>
        <p:nvSpPr>
          <p:cNvPr id="7" name="Rectangle 6">
            <a:extLst>
              <a:ext uri="{FF2B5EF4-FFF2-40B4-BE49-F238E27FC236}">
                <a16:creationId xmlns:a16="http://schemas.microsoft.com/office/drawing/2014/main" id="{C768F88E-47F8-E54D-99EB-CDD36F1596B4}"/>
              </a:ext>
            </a:extLst>
          </p:cNvPr>
          <p:cNvSpPr/>
          <p:nvPr userDrawn="1"/>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Text Placeholder 3">
            <a:extLst>
              <a:ext uri="{FF2B5EF4-FFF2-40B4-BE49-F238E27FC236}">
                <a16:creationId xmlns:a16="http://schemas.microsoft.com/office/drawing/2014/main" id="{EF506BA5-3339-034F-BE7F-24812D1CB808}"/>
              </a:ext>
            </a:extLst>
          </p:cNvPr>
          <p:cNvSpPr>
            <a:spLocks noGrp="1"/>
          </p:cNvSpPr>
          <p:nvPr>
            <p:ph type="body" sz="quarter" idx="14" hasCustomPrompt="1"/>
          </p:nvPr>
        </p:nvSpPr>
        <p:spPr>
          <a:xfrm>
            <a:off x="818708" y="652348"/>
            <a:ext cx="12992987" cy="553998"/>
          </a:xfrm>
          <a:prstGeom prst="rect">
            <a:avLst/>
          </a:prstGeom>
        </p:spPr>
        <p:txBody>
          <a:bodyPr wrap="square" lIns="0" tIns="0" rIns="0" bIns="0">
            <a:spAutoFit/>
          </a:bodyPr>
          <a:lstStyle>
            <a:lvl1pPr marL="0" indent="0">
              <a:buNone/>
              <a:defRPr sz="4000" b="0" i="0" baseline="0">
                <a:solidFill>
                  <a:srgbClr val="0E3B5E"/>
                </a:solidFill>
                <a:latin typeface="Poppins" panose="00000500000000000000" pitchFamily="2" charset="0"/>
                <a:cs typeface="Poppins" panose="00000500000000000000" pitchFamily="2" charset="0"/>
              </a:defRPr>
            </a:lvl1pPr>
            <a:lvl2pPr marL="653084" indent="0">
              <a:buNone/>
              <a:defRPr/>
            </a:lvl2pPr>
            <a:lvl3pPr marL="1306169" indent="0">
              <a:buNone/>
              <a:defRPr/>
            </a:lvl3pPr>
            <a:lvl4pPr marL="1959253" indent="0">
              <a:buNone/>
              <a:defRPr/>
            </a:lvl4pPr>
            <a:lvl5pPr marL="2612338" indent="0">
              <a:buNone/>
              <a:defRPr/>
            </a:lvl5pPr>
          </a:lstStyle>
          <a:p>
            <a:r>
              <a:rPr lang="en-US"/>
              <a:t>Table of Contents/Agenda</a:t>
            </a:r>
          </a:p>
        </p:txBody>
      </p:sp>
      <p:sp>
        <p:nvSpPr>
          <p:cNvPr id="10" name="TextBox 9">
            <a:extLst>
              <a:ext uri="{FF2B5EF4-FFF2-40B4-BE49-F238E27FC236}">
                <a16:creationId xmlns:a16="http://schemas.microsoft.com/office/drawing/2014/main" id="{CF2854D5-0EB8-4420-958F-4BA6124BD254}"/>
              </a:ext>
            </a:extLst>
          </p:cNvPr>
          <p:cNvSpPr txBox="1"/>
          <p:nvPr userDrawn="1"/>
        </p:nvSpPr>
        <p:spPr>
          <a:xfrm>
            <a:off x="981814" y="7784687"/>
            <a:ext cx="7711082" cy="276999"/>
          </a:xfrm>
          <a:prstGeom prst="rect">
            <a:avLst/>
          </a:prstGeom>
          <a:noFill/>
        </p:spPr>
        <p:txBody>
          <a:bodyPr wrap="square" rtlCol="0">
            <a:spAutoFit/>
          </a:bodyPr>
          <a:lstStyle/>
          <a:p>
            <a:pPr algn="l"/>
            <a:r>
              <a:rPr lang="en-US" sz="1200" i="1" dirty="0">
                <a:latin typeface="Poppins" panose="00000500000000000000" pitchFamily="2" charset="0"/>
                <a:cs typeface="Poppins" panose="00000500000000000000" pitchFamily="2" charset="0"/>
              </a:rPr>
              <a:t>Confidential material.  All rights reserved. Do not distribute. Prepared only  for intended recipient.</a:t>
            </a:r>
          </a:p>
        </p:txBody>
      </p:sp>
    </p:spTree>
    <p:extLst>
      <p:ext uri="{BB962C8B-B14F-4D97-AF65-F5344CB8AC3E}">
        <p14:creationId xmlns:p14="http://schemas.microsoft.com/office/powerpoint/2010/main" val="307035031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1D82AC1-3132-3E41-90C8-2BC2578ABCAF}"/>
              </a:ext>
            </a:extLst>
          </p:cNvPr>
          <p:cNvSpPr>
            <a:spLocks noGrp="1"/>
          </p:cNvSpPr>
          <p:nvPr>
            <p:ph type="body" sz="quarter" idx="11" hasCustomPrompt="1"/>
          </p:nvPr>
        </p:nvSpPr>
        <p:spPr>
          <a:xfrm>
            <a:off x="1231902" y="2612508"/>
            <a:ext cx="11912233" cy="664797"/>
          </a:xfrm>
          <a:prstGeom prst="rect">
            <a:avLst/>
          </a:prstGeom>
        </p:spPr>
        <p:txBody>
          <a:bodyPr wrap="square" lIns="0" tIns="0" rIns="0" bIns="0">
            <a:spAutoFit/>
          </a:bodyPr>
          <a:lstStyle>
            <a:lvl1pPr marL="0" indent="0">
              <a:buNone/>
              <a:defRPr sz="4800" b="0" i="0" baseline="0">
                <a:solidFill>
                  <a:srgbClr val="0E3B5E"/>
                </a:solidFill>
                <a:latin typeface="Poppins" panose="00000500000000000000" pitchFamily="2" charset="0"/>
                <a:cs typeface="Poppins" panose="00000500000000000000" pitchFamily="2" charset="0"/>
              </a:defRPr>
            </a:lvl1pPr>
            <a:lvl2pPr marL="653084" indent="0">
              <a:buNone/>
              <a:defRPr/>
            </a:lvl2pPr>
            <a:lvl3pPr marL="1306169" indent="0">
              <a:buNone/>
              <a:defRPr/>
            </a:lvl3pPr>
            <a:lvl4pPr marL="1959253" indent="0">
              <a:buNone/>
              <a:defRPr/>
            </a:lvl4pPr>
            <a:lvl5pPr marL="2612338" indent="0">
              <a:buNone/>
              <a:defRPr/>
            </a:lvl5pPr>
          </a:lstStyle>
          <a:p>
            <a:r>
              <a:rPr lang="en-US"/>
              <a:t>[Presentation Title]</a:t>
            </a:r>
          </a:p>
        </p:txBody>
      </p:sp>
      <p:sp>
        <p:nvSpPr>
          <p:cNvPr id="6" name="Text Placeholder 3">
            <a:extLst>
              <a:ext uri="{FF2B5EF4-FFF2-40B4-BE49-F238E27FC236}">
                <a16:creationId xmlns:a16="http://schemas.microsoft.com/office/drawing/2014/main" id="{298DBA02-78B0-9846-B03E-F4535A0EB48D}"/>
              </a:ext>
            </a:extLst>
          </p:cNvPr>
          <p:cNvSpPr>
            <a:spLocks noGrp="1"/>
          </p:cNvSpPr>
          <p:nvPr>
            <p:ph type="body" sz="quarter" idx="12" hasCustomPrompt="1"/>
          </p:nvPr>
        </p:nvSpPr>
        <p:spPr>
          <a:xfrm>
            <a:off x="1232269" y="3522096"/>
            <a:ext cx="11912233" cy="818686"/>
          </a:xfrm>
          <a:prstGeom prst="rect">
            <a:avLst/>
          </a:prstGeom>
        </p:spPr>
        <p:txBody>
          <a:bodyPr wrap="square" lIns="0" tIns="0" rIns="0" bIns="0">
            <a:spAutoFit/>
          </a:bodyPr>
          <a:lstStyle>
            <a:lvl1pPr marL="0" indent="0">
              <a:buNone/>
              <a:defRPr sz="2000" b="0" i="0" baseline="0">
                <a:solidFill>
                  <a:srgbClr val="0E3B5E"/>
                </a:solidFill>
                <a:latin typeface="Poppins" panose="00000500000000000000" pitchFamily="2" charset="0"/>
                <a:cs typeface="Poppins" panose="00000500000000000000" pitchFamily="2" charset="0"/>
              </a:defRPr>
            </a:lvl1pPr>
            <a:lvl2pPr marL="653084" indent="0">
              <a:buNone/>
              <a:defRPr/>
            </a:lvl2pPr>
            <a:lvl3pPr marL="1306169" indent="0">
              <a:buNone/>
              <a:defRPr/>
            </a:lvl3pPr>
            <a:lvl4pPr marL="1959253" indent="0">
              <a:buNone/>
              <a:defRPr/>
            </a:lvl4pPr>
            <a:lvl5pPr marL="2612338" indent="0">
              <a:buNone/>
              <a:defRPr/>
            </a:lvl5pPr>
          </a:lstStyle>
          <a:p>
            <a:r>
              <a:rPr lang="en-US" sz="2400"/>
              <a:t>[Presenter Name] | [Presenter Title]</a:t>
            </a:r>
          </a:p>
          <a:p>
            <a:r>
              <a:rPr lang="en-US" sz="2400"/>
              <a:t>[Date] | [Contact Info (social media, email, etc.)] </a:t>
            </a:r>
          </a:p>
        </p:txBody>
      </p:sp>
    </p:spTree>
    <p:extLst>
      <p:ext uri="{BB962C8B-B14F-4D97-AF65-F5344CB8AC3E}">
        <p14:creationId xmlns:p14="http://schemas.microsoft.com/office/powerpoint/2010/main" val="323346082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92771"/>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32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59308417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
        <p:nvSpPr>
          <p:cNvPr id="4" name="Content Placeholder 2"/>
          <p:cNvSpPr>
            <a:spLocks noGrp="1"/>
          </p:cNvSpPr>
          <p:nvPr>
            <p:ph idx="14"/>
          </p:nvPr>
        </p:nvSpPr>
        <p:spPr>
          <a:xfrm>
            <a:off x="704476" y="1893515"/>
            <a:ext cx="13274793" cy="492443"/>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32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3149855503"/>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Copy &amp; Image">
    <p:spTree>
      <p:nvGrpSpPr>
        <p:cNvPr id="1" name=""/>
        <p:cNvGrpSpPr/>
        <p:nvPr/>
      </p:nvGrpSpPr>
      <p:grpSpPr>
        <a:xfrm>
          <a:off x="0" y="0"/>
          <a:ext cx="0" cy="0"/>
          <a:chOff x="0" y="0"/>
          <a:chExt cx="0" cy="0"/>
        </a:xfrm>
      </p:grpSpPr>
      <p:sp>
        <p:nvSpPr>
          <p:cNvPr id="6" name="Content Placeholder 2"/>
          <p:cNvSpPr>
            <a:spLocks noGrp="1"/>
          </p:cNvSpPr>
          <p:nvPr>
            <p:ph idx="13"/>
          </p:nvPr>
        </p:nvSpPr>
        <p:spPr>
          <a:xfrm>
            <a:off x="704476" y="1887752"/>
            <a:ext cx="6649347" cy="492443"/>
          </a:xfrm>
          <a:prstGeom prst="rect">
            <a:avLst/>
          </a:prstGeom>
        </p:spPr>
        <p:txBody>
          <a:bodyPr wrap="square" lIns="0" tIns="0" rIns="0" bIns="0">
            <a:spAutoFit/>
          </a:bodyPr>
          <a:lstStyle>
            <a:lvl1pPr marL="0" indent="0">
              <a:buSzPct val="100000"/>
              <a:buFont typeface="Arial"/>
              <a:buNone/>
              <a:defRPr sz="32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
        <p:nvSpPr>
          <p:cNvPr id="5" name="Picture Placeholder 4"/>
          <p:cNvSpPr>
            <a:spLocks noGrp="1"/>
          </p:cNvSpPr>
          <p:nvPr>
            <p:ph type="pic" sz="quarter" idx="14"/>
          </p:nvPr>
        </p:nvSpPr>
        <p:spPr>
          <a:xfrm>
            <a:off x="7959350"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109360"/>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182560323"/>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dirty="0"/>
              <a:t>Click icon to add table</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549765272"/>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itle Slide_Blue_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F1D82AC1-3132-3E41-90C8-2BC2578ABCAF}"/>
              </a:ext>
            </a:extLst>
          </p:cNvPr>
          <p:cNvSpPr>
            <a:spLocks noGrp="1"/>
          </p:cNvSpPr>
          <p:nvPr>
            <p:ph type="body" sz="quarter" idx="11" hasCustomPrompt="1"/>
          </p:nvPr>
        </p:nvSpPr>
        <p:spPr>
          <a:xfrm>
            <a:off x="1231900" y="2612508"/>
            <a:ext cx="11912233" cy="738664"/>
          </a:xfrm>
          <a:prstGeom prst="rect">
            <a:avLst/>
          </a:prstGeom>
        </p:spPr>
        <p:txBody>
          <a:bodyPr wrap="square" lIns="0" tIns="0" rIns="0" bIns="0">
            <a:spAutoFit/>
          </a:bodyPr>
          <a:lstStyle>
            <a:lvl1pPr marL="0" indent="0">
              <a:buNone/>
              <a:defRPr sz="4800" b="0" i="0" baseline="0">
                <a:solidFill>
                  <a:schemeClr val="bg1"/>
                </a:solidFill>
                <a:latin typeface="Poppins" panose="00000500000000000000" pitchFamily="2" charset="0"/>
                <a:cs typeface="Poppins" panose="00000500000000000000" pitchFamily="2" charset="0"/>
              </a:defRPr>
            </a:lvl1pPr>
            <a:lvl2pPr marL="653110" indent="0">
              <a:buNone/>
              <a:defRPr/>
            </a:lvl2pPr>
            <a:lvl3pPr marL="1306221" indent="0">
              <a:buNone/>
              <a:defRPr/>
            </a:lvl3pPr>
            <a:lvl4pPr marL="1959331" indent="0">
              <a:buNone/>
              <a:defRPr/>
            </a:lvl4pPr>
            <a:lvl5pPr marL="2612442" indent="0">
              <a:buNone/>
              <a:defRPr/>
            </a:lvl5pPr>
          </a:lstStyle>
          <a:p>
            <a:r>
              <a:rPr lang="en-US"/>
              <a:t>[Presentation Title]</a:t>
            </a:r>
          </a:p>
        </p:txBody>
      </p:sp>
      <p:sp>
        <p:nvSpPr>
          <p:cNvPr id="6" name="Text Placeholder 3">
            <a:extLst>
              <a:ext uri="{FF2B5EF4-FFF2-40B4-BE49-F238E27FC236}">
                <a16:creationId xmlns:a16="http://schemas.microsoft.com/office/drawing/2014/main" id="{298DBA02-78B0-9846-B03E-F4535A0EB48D}"/>
              </a:ext>
            </a:extLst>
          </p:cNvPr>
          <p:cNvSpPr>
            <a:spLocks noGrp="1"/>
          </p:cNvSpPr>
          <p:nvPr>
            <p:ph type="body" sz="quarter" idx="12" hasCustomPrompt="1"/>
          </p:nvPr>
        </p:nvSpPr>
        <p:spPr>
          <a:xfrm>
            <a:off x="1232267" y="3522096"/>
            <a:ext cx="11912233" cy="812530"/>
          </a:xfrm>
          <a:prstGeom prst="rect">
            <a:avLst/>
          </a:prstGeom>
        </p:spPr>
        <p:txBody>
          <a:bodyPr wrap="square" lIns="0" tIns="0" rIns="0" bIns="0">
            <a:spAutoFit/>
          </a:bodyPr>
          <a:lstStyle>
            <a:lvl1pPr marL="0" indent="0">
              <a:buNone/>
              <a:defRPr sz="2000" b="0" i="0" baseline="0">
                <a:solidFill>
                  <a:schemeClr val="bg1"/>
                </a:solidFill>
                <a:latin typeface="Poppins" panose="00000500000000000000" pitchFamily="2" charset="0"/>
                <a:cs typeface="Poppins" panose="00000500000000000000" pitchFamily="2" charset="0"/>
              </a:defRPr>
            </a:lvl1pPr>
            <a:lvl2pPr marL="653110" indent="0">
              <a:buNone/>
              <a:defRPr/>
            </a:lvl2pPr>
            <a:lvl3pPr marL="1306221" indent="0">
              <a:buNone/>
              <a:defRPr/>
            </a:lvl3pPr>
            <a:lvl4pPr marL="1959331" indent="0">
              <a:buNone/>
              <a:defRPr/>
            </a:lvl4pPr>
            <a:lvl5pPr marL="2612442" indent="0">
              <a:buNone/>
              <a:defRPr/>
            </a:lvl5pPr>
          </a:lstStyle>
          <a:p>
            <a:r>
              <a:rPr lang="en-US" sz="2400"/>
              <a:t>[Presenter Name] | [Presenter Title]</a:t>
            </a:r>
          </a:p>
          <a:p>
            <a:r>
              <a:rPr lang="en-US" sz="2400"/>
              <a:t>[Date] | [Contact Info (social media, email, etc.)] </a:t>
            </a:r>
          </a:p>
        </p:txBody>
      </p:sp>
    </p:spTree>
    <p:extLst>
      <p:ext uri="{BB962C8B-B14F-4D97-AF65-F5344CB8AC3E}">
        <p14:creationId xmlns:p14="http://schemas.microsoft.com/office/powerpoint/2010/main" val="97376642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92771"/>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32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403963779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2185214"/>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32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Content Placeholder 2"/>
          <p:cNvSpPr>
            <a:spLocks noGrp="1"/>
          </p:cNvSpPr>
          <p:nvPr>
            <p:ph idx="15"/>
          </p:nvPr>
        </p:nvSpPr>
        <p:spPr>
          <a:xfrm>
            <a:off x="7311907" y="1893515"/>
            <a:ext cx="5943600" cy="2185214"/>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32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13731278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18427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dirty="0"/>
              <a:t>Click icon to add picture</a:t>
            </a:r>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21202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35126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userDrawn="1">
  <p:cSld name="1_Practice">
    <p:spTree>
      <p:nvGrpSpPr>
        <p:cNvPr id="1" name=""/>
        <p:cNvGrpSpPr/>
        <p:nvPr/>
      </p:nvGrpSpPr>
      <p:grpSpPr>
        <a:xfrm>
          <a:off x="0" y="0"/>
          <a:ext cx="0" cy="0"/>
          <a:chOff x="0" y="0"/>
          <a:chExt cx="0" cy="0"/>
        </a:xfrm>
      </p:grpSpPr>
      <p:sp>
        <p:nvSpPr>
          <p:cNvPr id="3" name="Rectangle 2"/>
          <p:cNvSpPr/>
          <p:nvPr userDrawn="1"/>
        </p:nvSpPr>
        <p:spPr>
          <a:xfrm>
            <a:off x="472440" y="411480"/>
            <a:ext cx="13716000" cy="644652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4925" fontAlgn="base">
              <a:spcBef>
                <a:spcPct val="0"/>
              </a:spcBef>
              <a:spcAft>
                <a:spcPct val="0"/>
              </a:spcAft>
            </a:pPr>
            <a:endParaRPr lang="en-US" dirty="0">
              <a:solidFill>
                <a:prstClr val="white"/>
              </a:solidFill>
            </a:endParaRPr>
          </a:p>
        </p:txBody>
      </p:sp>
      <p:sp>
        <p:nvSpPr>
          <p:cNvPr id="2" name="Title 1"/>
          <p:cNvSpPr>
            <a:spLocks noGrp="1"/>
          </p:cNvSpPr>
          <p:nvPr>
            <p:ph type="title" hasCustomPrompt="1"/>
          </p:nvPr>
        </p:nvSpPr>
        <p:spPr>
          <a:xfrm>
            <a:off x="685800" y="585788"/>
            <a:ext cx="12801600" cy="553998"/>
          </a:xfrm>
        </p:spPr>
        <p:txBody>
          <a:bodyPr/>
          <a:lstStyle>
            <a:lvl1pPr>
              <a:defRPr b="1">
                <a:solidFill>
                  <a:schemeClr val="accent1"/>
                </a:solidFill>
              </a:defRPr>
            </a:lvl1pPr>
          </a:lstStyle>
          <a:p>
            <a:r>
              <a:rPr lang="en-US" dirty="0"/>
              <a:t>Practice: to edit Master title style</a:t>
            </a:r>
          </a:p>
        </p:txBody>
      </p:sp>
      <p:sp>
        <p:nvSpPr>
          <p:cNvPr id="4" name="Content Placeholder 2"/>
          <p:cNvSpPr>
            <a:spLocks noGrp="1"/>
          </p:cNvSpPr>
          <p:nvPr>
            <p:ph idx="14"/>
          </p:nvPr>
        </p:nvSpPr>
        <p:spPr>
          <a:xfrm>
            <a:off x="685800" y="1868921"/>
            <a:ext cx="12801600" cy="1692771"/>
          </a:xfrm>
          <a:prstGeom prst="rect">
            <a:avLst/>
          </a:prstGeom>
        </p:spPr>
        <p:txBody>
          <a:bodyPr wrap="square" lIns="0" tIns="0" rIns="0" bIns="0">
            <a:spAutoFit/>
          </a:bodyPr>
          <a:lstStyle>
            <a:lvl1pPr marL="6351" indent="0">
              <a:spcBef>
                <a:spcPts val="0"/>
              </a:spcBef>
              <a:spcAft>
                <a:spcPts val="600"/>
              </a:spcAft>
              <a:buSzPct val="100000"/>
              <a:buFont typeface="+mj-lt"/>
              <a:buNone/>
              <a:tabLst/>
              <a:defRPr sz="3200" b="1"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2"/>
          <p:cNvSpPr>
            <a:spLocks noGrp="1"/>
          </p:cNvSpPr>
          <p:nvPr>
            <p:ph idx="15"/>
          </p:nvPr>
        </p:nvSpPr>
        <p:spPr>
          <a:xfrm>
            <a:off x="685800" y="3885105"/>
            <a:ext cx="12801600" cy="1631216"/>
          </a:xfrm>
          <a:prstGeom prst="rect">
            <a:avLst/>
          </a:prstGeom>
        </p:spPr>
        <p:txBody>
          <a:bodyPr wrap="square" lIns="0" tIns="0" rIns="0" bIns="0">
            <a:spAutoFit/>
          </a:bodyPr>
          <a:lstStyle>
            <a:lvl1pPr marL="463551" indent="-457200">
              <a:spcBef>
                <a:spcPts val="0"/>
              </a:spcBef>
              <a:spcAft>
                <a:spcPts val="600"/>
              </a:spcAft>
              <a:buSzPct val="100000"/>
              <a:buFont typeface="Arial" panose="020B0604020202020204" pitchFamily="34" charset="0"/>
              <a:buChar char="•"/>
              <a:tabLst/>
              <a:defRPr sz="2800" baseline="0">
                <a:solidFill>
                  <a:schemeClr val="accent5"/>
                </a:solidFill>
                <a:latin typeface="Merriweather Light"/>
                <a:cs typeface="Merriweather Light"/>
              </a:defRPr>
            </a:lvl1pPr>
            <a:lvl2pPr marL="631825" indent="-342900">
              <a:spcBef>
                <a:spcPts val="0"/>
              </a:spcBef>
              <a:spcAft>
                <a:spcPts val="600"/>
              </a:spcAft>
              <a:buSzPct val="100000"/>
              <a:buFont typeface="Arial" panose="020B0604020202020204" pitchFamily="34" charset="0"/>
              <a:buChar char="•"/>
              <a:defRPr sz="2400" baseline="0">
                <a:solidFill>
                  <a:schemeClr val="accent5"/>
                </a:solidFill>
                <a:latin typeface="Merriweather Light"/>
                <a:cs typeface="Merriweather Light"/>
              </a:defRPr>
            </a:lvl2pPr>
            <a:lvl3pPr marL="855663" indent="-342900">
              <a:spcBef>
                <a:spcPts val="0"/>
              </a:spcBef>
              <a:spcAft>
                <a:spcPts val="600"/>
              </a:spcAft>
              <a:buSzPct val="100000"/>
              <a:buFont typeface="Arial" panose="020B0604020202020204" pitchFamily="34" charset="0"/>
              <a:buChar char="•"/>
              <a:defRPr sz="2100" baseline="0">
                <a:solidFill>
                  <a:schemeClr val="accent5"/>
                </a:solidFill>
                <a:latin typeface="Merriweather Light"/>
                <a:cs typeface="Merriweather Light"/>
              </a:defRPr>
            </a:lvl3pPr>
            <a:lvl4pPr marL="1027111" indent="-285750">
              <a:spcBef>
                <a:spcPts val="0"/>
              </a:spcBef>
              <a:spcAft>
                <a:spcPts val="600"/>
              </a:spcAft>
              <a:buSzPct val="100000"/>
              <a:buFont typeface="Arial" panose="020B0604020202020204" pitchFamily="34" charset="0"/>
              <a:buChar char="•"/>
              <a:defRPr sz="1800" baseline="0">
                <a:solidFill>
                  <a:schemeClr val="accent5"/>
                </a:solidFill>
              </a:defRPr>
            </a:lvl4pPr>
            <a:lvl5pPr marL="2063749" indent="0">
              <a:buSzPct val="100000"/>
              <a:buFont typeface="+mj-lt"/>
              <a:buNone/>
              <a:defRPr sz="1600">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838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756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a:defRPr/>
            </a:pPr>
            <a:endParaRPr lang="en-US" dirty="0">
              <a:solidFill>
                <a:prstClr val="white"/>
              </a:solidFill>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43608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0553A-E3CF-457D-865E-5231BEA8CA35}"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82BE9-F3B9-454B-AE93-81F127F10773}" type="slidenum">
              <a:rPr lang="en-US" smtClean="0"/>
              <a:t>‹#›</a:t>
            </a:fld>
            <a:endParaRPr lang="en-US"/>
          </a:p>
        </p:txBody>
      </p:sp>
    </p:spTree>
    <p:extLst>
      <p:ext uri="{BB962C8B-B14F-4D97-AF65-F5344CB8AC3E}">
        <p14:creationId xmlns:p14="http://schemas.microsoft.com/office/powerpoint/2010/main" val="2932928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2149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No Bubble">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623248"/>
          </a:xfrm>
        </p:spPr>
        <p:txBody>
          <a:bodyPr/>
          <a:lstStyle>
            <a:lvl1pPr>
              <a:defRPr sz="4500">
                <a:latin typeface="BentonSans Book" panose="02000404020000020004" pitchFamily="2" charset="0"/>
              </a:defRPr>
            </a:lvl1pPr>
          </a:lstStyle>
          <a:p>
            <a:r>
              <a:rPr lang="en-US" dirty="0"/>
              <a:t>Click to edit Master title style</a:t>
            </a:r>
          </a:p>
        </p:txBody>
      </p:sp>
      <p:sp>
        <p:nvSpPr>
          <p:cNvPr id="3" name="Content Placeholder 2"/>
          <p:cNvSpPr>
            <a:spLocks noGrp="1"/>
          </p:cNvSpPr>
          <p:nvPr>
            <p:ph idx="14"/>
          </p:nvPr>
        </p:nvSpPr>
        <p:spPr>
          <a:xfrm>
            <a:off x="899160" y="1893515"/>
            <a:ext cx="12801600" cy="1546577"/>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3200" baseline="0">
                <a:solidFill>
                  <a:srgbClr val="4C4C4C"/>
                </a:solidFill>
                <a:latin typeface="Merriweather Light" panose="00000400000000000000" pitchFamily="2" charset="0"/>
                <a:cs typeface="Merriweather Light" panose="00000400000000000000" pitchFamily="2" charset="0"/>
              </a:defRPr>
            </a:lvl1pPr>
            <a:lvl2pPr marL="746125" indent="-457200">
              <a:spcBef>
                <a:spcPts val="0"/>
              </a:spcBef>
              <a:spcAft>
                <a:spcPts val="600"/>
              </a:spcAft>
              <a:buSzPct val="100000"/>
              <a:buFont typeface="+mj-lt"/>
              <a:buAutoNum type="romanUcPeriod"/>
              <a:defRPr sz="2400" baseline="0">
                <a:solidFill>
                  <a:srgbClr val="4C4C4C"/>
                </a:solidFill>
                <a:latin typeface="Merriweather Light" panose="00000400000000000000" pitchFamily="2" charset="0"/>
                <a:cs typeface="Merriweather Light" panose="00000400000000000000" pitchFamily="2" charset="0"/>
              </a:defRPr>
            </a:lvl2pPr>
            <a:lvl3pPr marL="969963" indent="-457200">
              <a:spcBef>
                <a:spcPts val="0"/>
              </a:spcBef>
              <a:spcAft>
                <a:spcPts val="600"/>
              </a:spcAft>
              <a:buSzPct val="100000"/>
              <a:buFont typeface="+mj-lt"/>
              <a:buAutoNum type="arabicPeriod"/>
              <a:defRPr sz="2100" baseline="0">
                <a:solidFill>
                  <a:srgbClr val="4C4C4C"/>
                </a:solidFill>
                <a:latin typeface="Merriweather Light" panose="00000400000000000000" pitchFamily="2" charset="0"/>
                <a:cs typeface="Merriweather Light" panose="00000400000000000000" pitchFamily="2" charset="0"/>
              </a:defRPr>
            </a:lvl3pPr>
            <a:lvl4pPr marL="1084262" indent="-342901">
              <a:spcBef>
                <a:spcPts val="0"/>
              </a:spcBef>
              <a:spcAft>
                <a:spcPts val="600"/>
              </a:spcAft>
              <a:buSzPct val="100000"/>
              <a:buFont typeface="+mj-lt"/>
              <a:buAutoNum type="arabicPeriod"/>
              <a:defRPr sz="1800" baseline="0">
                <a:solidFill>
                  <a:srgbClr val="4C4C4C"/>
                </a:solidFill>
                <a:latin typeface="Merriweather Light" panose="00000400000000000000" pitchFamily="2" charset="0"/>
              </a:defRPr>
            </a:lvl4pPr>
            <a:lvl5pPr marL="2063749" indent="0">
              <a:buSzPct val="100000"/>
              <a:buFont typeface="+mj-lt"/>
              <a:buNone/>
              <a:defRPr sz="1600">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44960374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actice">
    <p:spTree>
      <p:nvGrpSpPr>
        <p:cNvPr id="1" name=""/>
        <p:cNvGrpSpPr/>
        <p:nvPr/>
      </p:nvGrpSpPr>
      <p:grpSpPr>
        <a:xfrm>
          <a:off x="0" y="0"/>
          <a:ext cx="0" cy="0"/>
          <a:chOff x="0" y="0"/>
          <a:chExt cx="0" cy="0"/>
        </a:xfrm>
      </p:grpSpPr>
      <p:sp>
        <p:nvSpPr>
          <p:cNvPr id="3" name="Rectangle 2"/>
          <p:cNvSpPr/>
          <p:nvPr userDrawn="1"/>
        </p:nvSpPr>
        <p:spPr>
          <a:xfrm>
            <a:off x="472440" y="411480"/>
            <a:ext cx="13716000" cy="6903720"/>
          </a:xfrm>
          <a:prstGeom prst="rect">
            <a:avLst/>
          </a:prstGeom>
          <a:solidFill>
            <a:schemeClr val="bg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04925" fontAlgn="base">
              <a:spcBef>
                <a:spcPct val="0"/>
              </a:spcBef>
              <a:spcAft>
                <a:spcPct val="0"/>
              </a:spcAft>
            </a:pPr>
            <a:endParaRPr lang="en-US">
              <a:solidFill>
                <a:prstClr val="white"/>
              </a:solidFill>
            </a:endParaRPr>
          </a:p>
        </p:txBody>
      </p:sp>
      <p:sp>
        <p:nvSpPr>
          <p:cNvPr id="2" name="Title 1"/>
          <p:cNvSpPr>
            <a:spLocks noGrp="1"/>
          </p:cNvSpPr>
          <p:nvPr>
            <p:ph type="title"/>
          </p:nvPr>
        </p:nvSpPr>
        <p:spPr>
          <a:xfrm>
            <a:off x="899160" y="875634"/>
            <a:ext cx="12801600" cy="553998"/>
          </a:xfrm>
        </p:spPr>
        <p:txBody>
          <a:bodyPr/>
          <a:lstStyle>
            <a:lvl1pPr>
              <a:defRPr b="1">
                <a:solidFill>
                  <a:schemeClr val="accent1"/>
                </a:solidFill>
              </a:defRPr>
            </a:lvl1pPr>
          </a:lstStyle>
          <a:p>
            <a:r>
              <a:rPr lang="en-US" dirty="0"/>
              <a:t>Click to edit Master title style</a:t>
            </a:r>
          </a:p>
        </p:txBody>
      </p:sp>
      <p:sp>
        <p:nvSpPr>
          <p:cNvPr id="4" name="Content Placeholder 2"/>
          <p:cNvSpPr>
            <a:spLocks noGrp="1"/>
          </p:cNvSpPr>
          <p:nvPr>
            <p:ph idx="14"/>
          </p:nvPr>
        </p:nvSpPr>
        <p:spPr>
          <a:xfrm>
            <a:off x="899160" y="1893515"/>
            <a:ext cx="12801600" cy="1692771"/>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32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4332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No Title/No Bubbles">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62036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No Bubble">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623248"/>
          </a:xfrm>
        </p:spPr>
        <p:txBody>
          <a:bodyPr/>
          <a:lstStyle>
            <a:lvl1pPr>
              <a:defRPr sz="4500">
                <a:latin typeface="BentonSans Book" panose="02000404020000020004" pitchFamily="2" charset="0"/>
              </a:defRPr>
            </a:lvl1pPr>
          </a:lstStyle>
          <a:p>
            <a:r>
              <a:rPr lang="en-US" dirty="0"/>
              <a:t>Click to edit Master title style</a:t>
            </a:r>
          </a:p>
        </p:txBody>
      </p:sp>
      <p:sp>
        <p:nvSpPr>
          <p:cNvPr id="3" name="Content Placeholder 2"/>
          <p:cNvSpPr>
            <a:spLocks noGrp="1"/>
          </p:cNvSpPr>
          <p:nvPr>
            <p:ph idx="14"/>
          </p:nvPr>
        </p:nvSpPr>
        <p:spPr>
          <a:xfrm>
            <a:off x="899160" y="1893515"/>
            <a:ext cx="12801600" cy="1546577"/>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3200" baseline="0">
                <a:solidFill>
                  <a:srgbClr val="4C4C4C"/>
                </a:solidFill>
                <a:latin typeface="Merriweather Light" panose="00000400000000000000" pitchFamily="2" charset="0"/>
                <a:cs typeface="Merriweather Light" panose="00000400000000000000" pitchFamily="2" charset="0"/>
              </a:defRPr>
            </a:lvl1pPr>
            <a:lvl2pPr marL="746125" indent="-457200">
              <a:spcBef>
                <a:spcPts val="0"/>
              </a:spcBef>
              <a:spcAft>
                <a:spcPts val="600"/>
              </a:spcAft>
              <a:buSzPct val="100000"/>
              <a:buFont typeface="+mj-lt"/>
              <a:buAutoNum type="romanUcPeriod"/>
              <a:defRPr sz="2400" baseline="0">
                <a:solidFill>
                  <a:srgbClr val="4C4C4C"/>
                </a:solidFill>
                <a:latin typeface="Merriweather Light" panose="00000400000000000000" pitchFamily="2" charset="0"/>
                <a:cs typeface="Merriweather Light" panose="00000400000000000000" pitchFamily="2" charset="0"/>
              </a:defRPr>
            </a:lvl2pPr>
            <a:lvl3pPr marL="969963" indent="-457200">
              <a:spcBef>
                <a:spcPts val="0"/>
              </a:spcBef>
              <a:spcAft>
                <a:spcPts val="600"/>
              </a:spcAft>
              <a:buSzPct val="100000"/>
              <a:buFont typeface="+mj-lt"/>
              <a:buAutoNum type="arabicPeriod"/>
              <a:defRPr sz="2100" baseline="0">
                <a:solidFill>
                  <a:srgbClr val="4C4C4C"/>
                </a:solidFill>
                <a:latin typeface="Merriweather Light" panose="00000400000000000000" pitchFamily="2" charset="0"/>
                <a:cs typeface="Merriweather Light" panose="00000400000000000000" pitchFamily="2" charset="0"/>
              </a:defRPr>
            </a:lvl3pPr>
            <a:lvl4pPr marL="1084262" indent="-342901">
              <a:spcBef>
                <a:spcPts val="0"/>
              </a:spcBef>
              <a:spcAft>
                <a:spcPts val="600"/>
              </a:spcAft>
              <a:buSzPct val="100000"/>
              <a:buFont typeface="+mj-lt"/>
              <a:buAutoNum type="arabicPeriod"/>
              <a:defRPr sz="1800" baseline="0">
                <a:solidFill>
                  <a:srgbClr val="4C4C4C"/>
                </a:solidFill>
                <a:latin typeface="Merriweather Light" panose="00000400000000000000" pitchFamily="2" charset="0"/>
              </a:defRPr>
            </a:lvl4pPr>
            <a:lvl5pPr marL="2063749" indent="0">
              <a:buSzPct val="100000"/>
              <a:buFont typeface="+mj-lt"/>
              <a:buNone/>
              <a:defRPr sz="1600">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5686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Walkin-Blue">
    <p:spTree>
      <p:nvGrpSpPr>
        <p:cNvPr id="1" name=""/>
        <p:cNvGrpSpPr/>
        <p:nvPr/>
      </p:nvGrpSpPr>
      <p:grpSpPr>
        <a:xfrm>
          <a:off x="0" y="0"/>
          <a:ext cx="0" cy="0"/>
          <a:chOff x="0" y="0"/>
          <a:chExt cx="0" cy="0"/>
        </a:xfrm>
      </p:grpSpPr>
      <p:sp>
        <p:nvSpPr>
          <p:cNvPr id="2" name="Rectangle 1"/>
          <p:cNvSpPr/>
          <p:nvPr/>
        </p:nvSpPr>
        <p:spPr bwMode="auto">
          <a:xfrm>
            <a:off x="323087" y="2493362"/>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16" fontAlgn="base">
              <a:lnSpc>
                <a:spcPct val="90000"/>
              </a:lnSpc>
              <a:spcBef>
                <a:spcPct val="0"/>
              </a:spcBef>
              <a:spcAft>
                <a:spcPct val="0"/>
              </a:spcAft>
            </a:pPr>
            <a:endParaRPr lang="en-US" sz="2822"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p:cNvPicPr>
            <a:picLocks noChangeAspect="1"/>
          </p:cNvPicPr>
          <p:nvPr/>
        </p:nvPicPr>
        <p:blipFill>
          <a:blip r:embed="rId3"/>
          <a:stretch>
            <a:fillRect/>
          </a:stretch>
        </p:blipFill>
        <p:spPr>
          <a:xfrm>
            <a:off x="1720040" y="1487892"/>
            <a:ext cx="10941954" cy="3759200"/>
          </a:xfrm>
          <a:prstGeom prst="rect">
            <a:avLst/>
          </a:prstGeom>
        </p:spPr>
      </p:pic>
      <p:sp>
        <p:nvSpPr>
          <p:cNvPr id="3" name="TextBox 2"/>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406174330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Walkin_purp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Rectangle 1"/>
          <p:cNvSpPr/>
          <p:nvPr/>
        </p:nvSpPr>
        <p:spPr bwMode="auto">
          <a:xfrm>
            <a:off x="323087" y="2493362"/>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16" fontAlgn="base">
              <a:lnSpc>
                <a:spcPct val="90000"/>
              </a:lnSpc>
              <a:spcBef>
                <a:spcPct val="0"/>
              </a:spcBef>
              <a:spcAft>
                <a:spcPct val="0"/>
              </a:spcAft>
            </a:pPr>
            <a:endParaRPr lang="en-US" sz="2822"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720040" y="1487892"/>
            <a:ext cx="10941954" cy="3759200"/>
          </a:xfrm>
          <a:prstGeom prst="rect">
            <a:avLst/>
          </a:prstGeom>
        </p:spPr>
      </p:pic>
      <p:sp>
        <p:nvSpPr>
          <p:cNvPr id="9" name="TextBox 8"/>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18496861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Walkin_Re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Rectangle 1"/>
          <p:cNvSpPr/>
          <p:nvPr/>
        </p:nvSpPr>
        <p:spPr bwMode="auto">
          <a:xfrm>
            <a:off x="323087" y="2493362"/>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16" fontAlgn="base">
              <a:lnSpc>
                <a:spcPct val="90000"/>
              </a:lnSpc>
              <a:spcBef>
                <a:spcPct val="0"/>
              </a:spcBef>
              <a:spcAft>
                <a:spcPct val="0"/>
              </a:spcAft>
            </a:pPr>
            <a:endParaRPr lang="en-US" sz="2822"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720040" y="1487892"/>
            <a:ext cx="10941954" cy="3759200"/>
          </a:xfrm>
          <a:prstGeom prst="rect">
            <a:avLst/>
          </a:prstGeom>
        </p:spPr>
      </p:pic>
      <p:sp>
        <p:nvSpPr>
          <p:cNvPr id="9" name="TextBox 8"/>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315314969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Walkin_Gree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Rectangle 1"/>
          <p:cNvSpPr/>
          <p:nvPr/>
        </p:nvSpPr>
        <p:spPr bwMode="auto">
          <a:xfrm>
            <a:off x="323087" y="2493362"/>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16" fontAlgn="base">
              <a:lnSpc>
                <a:spcPct val="90000"/>
              </a:lnSpc>
              <a:spcBef>
                <a:spcPct val="0"/>
              </a:spcBef>
              <a:spcAft>
                <a:spcPct val="0"/>
              </a:spcAft>
            </a:pPr>
            <a:endParaRPr lang="en-US" sz="2822" dirty="0" err="1">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720040" y="1487892"/>
            <a:ext cx="10941954" cy="3759200"/>
          </a:xfrm>
          <a:prstGeom prst="rect">
            <a:avLst/>
          </a:prstGeom>
        </p:spPr>
      </p:pic>
      <p:sp>
        <p:nvSpPr>
          <p:cNvPr id="9" name="TextBox 8"/>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76808815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Welcome-Blu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itle 1"/>
          <p:cNvSpPr>
            <a:spLocks noGrp="1"/>
          </p:cNvSpPr>
          <p:nvPr>
            <p:ph type="title" hasCustomPrompt="1"/>
          </p:nvPr>
        </p:nvSpPr>
        <p:spPr bwMode="auto">
          <a:xfrm>
            <a:off x="966787" y="3067957"/>
            <a:ext cx="12647362" cy="2877229"/>
          </a:xfrm>
          <a:noFill/>
        </p:spPr>
        <p:txBody>
          <a:bodyPr lIns="146304" tIns="91440" rIns="146304" bIns="91440" anchor="t" anchorCtr="0"/>
          <a:lstStyle>
            <a:lvl1pPr algn="l">
              <a:defRPr sz="9600" b="0" spc="-118" baseline="0">
                <a:solidFill>
                  <a:srgbClr val="FFFFFF"/>
                </a:solidFill>
              </a:defRPr>
            </a:lvl1pPr>
          </a:lstStyle>
          <a:p>
            <a:r>
              <a:rPr lang="en-US" dirty="0"/>
              <a:t>Welcome</a:t>
            </a:r>
          </a:p>
        </p:txBody>
      </p:sp>
      <p:pic>
        <p:nvPicPr>
          <p:cNvPr id="8" name="Picture 7"/>
          <p:cNvPicPr>
            <a:picLocks noChangeAspect="1"/>
          </p:cNvPicPr>
          <p:nvPr/>
        </p:nvPicPr>
        <p:blipFill>
          <a:blip r:embed="rId3"/>
          <a:stretch>
            <a:fillRect/>
          </a:stretch>
        </p:blipFill>
        <p:spPr>
          <a:xfrm>
            <a:off x="12140723" y="7028770"/>
            <a:ext cx="2216026" cy="761334"/>
          </a:xfrm>
          <a:prstGeom prst="rect">
            <a:avLst/>
          </a:prstGeom>
        </p:spPr>
      </p:pic>
    </p:spTree>
    <p:extLst>
      <p:ext uri="{BB962C8B-B14F-4D97-AF65-F5344CB8AC3E}">
        <p14:creationId xmlns:p14="http://schemas.microsoft.com/office/powerpoint/2010/main" val="17768342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Welcome-Purple">
    <p:spTree>
      <p:nvGrpSpPr>
        <p:cNvPr id="1" name=""/>
        <p:cNvGrpSpPr/>
        <p:nvPr/>
      </p:nvGrpSpPr>
      <p:grpSpPr>
        <a:xfrm>
          <a:off x="0" y="0"/>
          <a:ext cx="0" cy="0"/>
          <a:chOff x="0" y="0"/>
          <a:chExt cx="0" cy="0"/>
        </a:xfrm>
      </p:grpSpPr>
      <p:pic>
        <p:nvPicPr>
          <p:cNvPr id="2" name="Picture 1" descr="PPT_GradientStackedBarPurp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itle 1"/>
          <p:cNvSpPr>
            <a:spLocks noGrp="1"/>
          </p:cNvSpPr>
          <p:nvPr>
            <p:ph type="title" hasCustomPrompt="1"/>
          </p:nvPr>
        </p:nvSpPr>
        <p:spPr bwMode="auto">
          <a:xfrm>
            <a:off x="966787" y="3067957"/>
            <a:ext cx="12647362" cy="2877229"/>
          </a:xfrm>
          <a:noFill/>
        </p:spPr>
        <p:txBody>
          <a:bodyPr lIns="146304" tIns="91440" rIns="146304" bIns="91440" anchor="t" anchorCtr="0"/>
          <a:lstStyle>
            <a:lvl1pPr algn="l">
              <a:defRPr sz="9600" b="0" spc="-118" baseline="0">
                <a:solidFill>
                  <a:srgbClr val="FFFFFF"/>
                </a:solidFill>
              </a:defRPr>
            </a:lvl1pPr>
          </a:lstStyle>
          <a:p>
            <a:r>
              <a:rPr lang="en-US" dirty="0"/>
              <a:t>Welcome</a:t>
            </a:r>
          </a:p>
        </p:txBody>
      </p:sp>
      <p:pic>
        <p:nvPicPr>
          <p:cNvPr id="7" name="Picture 6"/>
          <p:cNvPicPr>
            <a:picLocks noChangeAspect="1"/>
          </p:cNvPicPr>
          <p:nvPr/>
        </p:nvPicPr>
        <p:blipFill>
          <a:blip r:embed="rId3"/>
          <a:stretch>
            <a:fillRect/>
          </a:stretch>
        </p:blipFill>
        <p:spPr>
          <a:xfrm>
            <a:off x="12140723" y="7028770"/>
            <a:ext cx="2216026" cy="761334"/>
          </a:xfrm>
          <a:prstGeom prst="rect">
            <a:avLst/>
          </a:prstGeom>
        </p:spPr>
      </p:pic>
    </p:spTree>
    <p:extLst>
      <p:ext uri="{BB962C8B-B14F-4D97-AF65-F5344CB8AC3E}">
        <p14:creationId xmlns:p14="http://schemas.microsoft.com/office/powerpoint/2010/main" val="158860612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a:defRPr/>
            </a:pPr>
            <a:endParaRPr lang="en-US" dirty="0">
              <a:solidFill>
                <a:prstClr val="white"/>
              </a:solidFill>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339814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Welcome-Re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itle 1"/>
          <p:cNvSpPr>
            <a:spLocks noGrp="1"/>
          </p:cNvSpPr>
          <p:nvPr>
            <p:ph type="title" hasCustomPrompt="1"/>
          </p:nvPr>
        </p:nvSpPr>
        <p:spPr bwMode="auto">
          <a:xfrm>
            <a:off x="966787" y="3067957"/>
            <a:ext cx="12647362" cy="2877229"/>
          </a:xfrm>
          <a:noFill/>
        </p:spPr>
        <p:txBody>
          <a:bodyPr lIns="146304" tIns="91440" rIns="146304" bIns="91440" anchor="t" anchorCtr="0"/>
          <a:lstStyle>
            <a:lvl1pPr algn="l">
              <a:defRPr sz="9600" b="0" spc="-118" baseline="0">
                <a:solidFill>
                  <a:srgbClr val="FFFFFF"/>
                </a:solidFill>
              </a:defRPr>
            </a:lvl1pPr>
          </a:lstStyle>
          <a:p>
            <a:r>
              <a:rPr lang="en-US" dirty="0"/>
              <a:t>Welcome</a:t>
            </a:r>
          </a:p>
        </p:txBody>
      </p:sp>
      <p:pic>
        <p:nvPicPr>
          <p:cNvPr id="7" name="Picture 6"/>
          <p:cNvPicPr>
            <a:picLocks noChangeAspect="1"/>
          </p:cNvPicPr>
          <p:nvPr/>
        </p:nvPicPr>
        <p:blipFill>
          <a:blip r:embed="rId3"/>
          <a:stretch>
            <a:fillRect/>
          </a:stretch>
        </p:blipFill>
        <p:spPr>
          <a:xfrm>
            <a:off x="12140723" y="7028770"/>
            <a:ext cx="2216026" cy="761334"/>
          </a:xfrm>
          <a:prstGeom prst="rect">
            <a:avLst/>
          </a:prstGeom>
        </p:spPr>
      </p:pic>
    </p:spTree>
    <p:extLst>
      <p:ext uri="{BB962C8B-B14F-4D97-AF65-F5344CB8AC3E}">
        <p14:creationId xmlns:p14="http://schemas.microsoft.com/office/powerpoint/2010/main" val="299637664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Welcome-Gree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itle 1"/>
          <p:cNvSpPr>
            <a:spLocks noGrp="1"/>
          </p:cNvSpPr>
          <p:nvPr>
            <p:ph type="title" hasCustomPrompt="1"/>
          </p:nvPr>
        </p:nvSpPr>
        <p:spPr bwMode="auto">
          <a:xfrm>
            <a:off x="966787" y="3067957"/>
            <a:ext cx="12647362" cy="2877229"/>
          </a:xfrm>
          <a:noFill/>
        </p:spPr>
        <p:txBody>
          <a:bodyPr lIns="146304" tIns="91440" rIns="146304" bIns="91440" anchor="t" anchorCtr="0"/>
          <a:lstStyle>
            <a:lvl1pPr algn="l">
              <a:defRPr sz="9600" b="0" spc="-118" baseline="0">
                <a:solidFill>
                  <a:srgbClr val="FFFFFF"/>
                </a:solidFill>
              </a:defRPr>
            </a:lvl1pPr>
          </a:lstStyle>
          <a:p>
            <a:r>
              <a:rPr lang="en-US" dirty="0"/>
              <a:t>Welcome</a:t>
            </a:r>
          </a:p>
        </p:txBody>
      </p:sp>
      <p:pic>
        <p:nvPicPr>
          <p:cNvPr id="7" name="Picture 6"/>
          <p:cNvPicPr>
            <a:picLocks noChangeAspect="1"/>
          </p:cNvPicPr>
          <p:nvPr/>
        </p:nvPicPr>
        <p:blipFill>
          <a:blip r:embed="rId3"/>
          <a:stretch>
            <a:fillRect/>
          </a:stretch>
        </p:blipFill>
        <p:spPr>
          <a:xfrm>
            <a:off x="12140723" y="7028770"/>
            <a:ext cx="2216026" cy="761334"/>
          </a:xfrm>
          <a:prstGeom prst="rect">
            <a:avLst/>
          </a:prstGeom>
        </p:spPr>
      </p:pic>
    </p:spTree>
    <p:extLst>
      <p:ext uri="{BB962C8B-B14F-4D97-AF65-F5344CB8AC3E}">
        <p14:creationId xmlns:p14="http://schemas.microsoft.com/office/powerpoint/2010/main" val="304145830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Title Slide-Blue">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pic>
        <p:nvPicPr>
          <p:cNvPr id="2" name="Picture 1" descr="PPT_GradientGandt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966788" y="2500315"/>
            <a:ext cx="12464557" cy="2877229"/>
          </a:xfrm>
          <a:noFill/>
        </p:spPr>
        <p:txBody>
          <a:bodyPr lIns="146304" tIns="91440" rIns="146304" bIns="91440" anchor="t" anchorCtr="0"/>
          <a:lstStyle>
            <a:lvl1pPr>
              <a:defRPr sz="6600" spc="-118"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964463" y="5377543"/>
            <a:ext cx="11629828" cy="1665514"/>
          </a:xfrm>
        </p:spPr>
        <p:txBody>
          <a:bodyPr tIns="109728" bIns="109728">
            <a:noAutofit/>
          </a:bodyPr>
          <a:lstStyle>
            <a:lvl1pPr marL="0" indent="0">
              <a:spcBef>
                <a:spcPts val="0"/>
              </a:spcBef>
              <a:buNone/>
              <a:defRPr sz="3500" b="1">
                <a:solidFill>
                  <a:srgbClr val="FFFFFF"/>
                </a:soli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966788" y="1447801"/>
            <a:ext cx="7971406" cy="517065"/>
          </a:xfrm>
        </p:spPr>
        <p:txBody>
          <a:bodyPr vert="horz" wrap="square" lIns="146304" tIns="91440" rIns="146304" bIns="91440" rtlCol="0">
            <a:spAutoFit/>
          </a:bodyPr>
          <a:lstStyle>
            <a:lvl1pPr>
              <a:defRPr lang="en-US" sz="2400" spc="600" dirty="0">
                <a:solidFill>
                  <a:schemeClr val="bg1"/>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210150488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Title Slide-Purple">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9" name="Picture 8" descr="PPT_GradientGandt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8" name="Title 1"/>
          <p:cNvSpPr>
            <a:spLocks noGrp="1"/>
          </p:cNvSpPr>
          <p:nvPr>
            <p:ph type="title" hasCustomPrompt="1"/>
          </p:nvPr>
        </p:nvSpPr>
        <p:spPr bwMode="auto">
          <a:xfrm>
            <a:off x="966788" y="2500315"/>
            <a:ext cx="12464557" cy="2877229"/>
          </a:xfrm>
          <a:noFill/>
        </p:spPr>
        <p:txBody>
          <a:bodyPr lIns="146304" tIns="91440" rIns="146304" bIns="91440" anchor="t" anchorCtr="0"/>
          <a:lstStyle>
            <a:lvl1pPr>
              <a:defRPr sz="6600" spc="-118" baseline="0">
                <a:solidFill>
                  <a:schemeClr val="bg1"/>
                </a:solidFill>
              </a:defRPr>
            </a:lvl1pPr>
          </a:lstStyle>
          <a:p>
            <a:r>
              <a:rPr lang="en-US" dirty="0"/>
              <a:t>Presentation Title here</a:t>
            </a:r>
          </a:p>
        </p:txBody>
      </p:sp>
      <p:sp>
        <p:nvSpPr>
          <p:cNvPr id="10" name="Text Placeholder 2"/>
          <p:cNvSpPr>
            <a:spLocks noGrp="1"/>
          </p:cNvSpPr>
          <p:nvPr>
            <p:ph type="body" sz="quarter" idx="14" hasCustomPrompt="1"/>
          </p:nvPr>
        </p:nvSpPr>
        <p:spPr bwMode="auto">
          <a:xfrm>
            <a:off x="964463" y="5377543"/>
            <a:ext cx="11629828" cy="1665514"/>
          </a:xfrm>
        </p:spPr>
        <p:txBody>
          <a:bodyPr tIns="109728" bIns="109728">
            <a:noAutofit/>
          </a:bodyPr>
          <a:lstStyle>
            <a:lvl1pPr marL="0" indent="0">
              <a:spcBef>
                <a:spcPts val="0"/>
              </a:spcBef>
              <a:buNone/>
              <a:defRPr sz="3500" b="1">
                <a:solidFill>
                  <a:srgbClr val="FFFFFF"/>
                </a:solidFill>
                <a:latin typeface="+mn-lt"/>
              </a:defRPr>
            </a:lvl1pPr>
          </a:lstStyle>
          <a:p>
            <a:r>
              <a:rPr lang="en-US" dirty="0"/>
              <a:t>Speaker Name</a:t>
            </a:r>
          </a:p>
          <a:p>
            <a:r>
              <a:rPr lang="en-US" dirty="0"/>
              <a:t>Job Title</a:t>
            </a:r>
          </a:p>
          <a:p>
            <a:r>
              <a:rPr lang="en-US" dirty="0"/>
              <a:t>Company/Org Name</a:t>
            </a:r>
          </a:p>
        </p:txBody>
      </p:sp>
      <p:sp>
        <p:nvSpPr>
          <p:cNvPr id="11" name="Text Placeholder 3"/>
          <p:cNvSpPr>
            <a:spLocks noGrp="1"/>
          </p:cNvSpPr>
          <p:nvPr>
            <p:ph type="body" sz="quarter" idx="15" hasCustomPrompt="1"/>
          </p:nvPr>
        </p:nvSpPr>
        <p:spPr>
          <a:xfrm>
            <a:off x="966788" y="1447801"/>
            <a:ext cx="7971406" cy="517065"/>
          </a:xfrm>
        </p:spPr>
        <p:txBody>
          <a:bodyPr vert="horz" wrap="square" lIns="146304" tIns="91440" rIns="146304" bIns="91440" rtlCol="0">
            <a:spAutoFit/>
          </a:bodyPr>
          <a:lstStyle>
            <a:lvl1pPr>
              <a:defRPr lang="en-US" sz="2400" spc="600" dirty="0">
                <a:solidFill>
                  <a:schemeClr val="bg1"/>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261214953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Title Slide-Red">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10" name="Picture 9" descr="PPT_GradientGandt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966787" y="2500315"/>
            <a:ext cx="12570391" cy="2877229"/>
          </a:xfrm>
          <a:noFill/>
        </p:spPr>
        <p:txBody>
          <a:bodyPr lIns="146304" tIns="91440" rIns="146304" bIns="91440" anchor="t" anchorCtr="0"/>
          <a:lstStyle>
            <a:lvl1pPr>
              <a:defRPr sz="6600" spc="-118" baseline="0">
                <a:solidFill>
                  <a:srgbClr val="FFFFFF"/>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964464" y="5377543"/>
            <a:ext cx="9684487" cy="1665514"/>
          </a:xfrm>
        </p:spPr>
        <p:txBody>
          <a:bodyPr tIns="109728" bIns="109728">
            <a:noAutofit/>
          </a:bodyPr>
          <a:lstStyle>
            <a:lvl1pPr marL="0" indent="0">
              <a:spcBef>
                <a:spcPts val="0"/>
              </a:spcBef>
              <a:buNone/>
              <a:defRPr sz="3500" b="1">
                <a:solidFill>
                  <a:srgbClr val="FFFFFF"/>
                </a:soli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966788" y="1447801"/>
            <a:ext cx="9682162" cy="517065"/>
          </a:xfrm>
        </p:spPr>
        <p:txBody>
          <a:bodyPr vert="horz" wrap="square" lIns="146304" tIns="91440" rIns="146304" bIns="91440" rtlCol="0">
            <a:spAutoFit/>
          </a:bodyPr>
          <a:lstStyle>
            <a:lvl1pPr marL="0" indent="0">
              <a:buNone/>
              <a:defRPr lang="en-US" sz="2400" spc="600" dirty="0">
                <a:solidFill>
                  <a:srgbClr val="FFFFFF"/>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16040142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ssion Repeats-R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903288" y="914401"/>
            <a:ext cx="9682162" cy="517065"/>
          </a:xfrm>
        </p:spPr>
        <p:txBody>
          <a:bodyPr vert="horz" wrap="square" lIns="146304" tIns="91440" rIns="146304" bIns="91440" rtlCol="0">
            <a:spAutoFit/>
          </a:bodyPr>
          <a:lstStyle>
            <a:lvl1pPr>
              <a:defRPr lang="en-US" sz="2400" spc="600" baseline="0" dirty="0">
                <a:solidFill>
                  <a:srgbClr val="00BBC9"/>
                </a:solidFill>
              </a:defRPr>
            </a:lvl1pPr>
          </a:lstStyle>
          <a:p>
            <a:pPr marL="0" lvl="0" indent="0">
              <a:buNone/>
            </a:pPr>
            <a:r>
              <a:rPr lang="en-US" dirty="0"/>
              <a:t>SESSION REPEATS</a:t>
            </a:r>
          </a:p>
        </p:txBody>
      </p:sp>
      <p:sp>
        <p:nvSpPr>
          <p:cNvPr id="8" name="Text Placeholder 2"/>
          <p:cNvSpPr>
            <a:spLocks noGrp="1"/>
          </p:cNvSpPr>
          <p:nvPr>
            <p:ph type="body" sz="quarter" idx="14" hasCustomPrompt="1"/>
          </p:nvPr>
        </p:nvSpPr>
        <p:spPr bwMode="auto">
          <a:xfrm>
            <a:off x="866772" y="3921885"/>
            <a:ext cx="9684487" cy="1665514"/>
          </a:xfrm>
        </p:spPr>
        <p:txBody>
          <a:bodyPr tIns="109728" bIns="109728">
            <a:noAutofit/>
          </a:bodyPr>
          <a:lstStyle>
            <a:lvl1pPr marL="0" indent="0">
              <a:lnSpc>
                <a:spcPct val="90000"/>
              </a:lnSpc>
              <a:spcBef>
                <a:spcPts val="0"/>
              </a:spcBef>
              <a:spcAft>
                <a:spcPts val="720"/>
              </a:spcAft>
              <a:buNone/>
              <a:defRPr sz="3600" b="1">
                <a:solidFill>
                  <a:srgbClr val="00BBC9"/>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
        <p:nvSpPr>
          <p:cNvPr id="9" name="Text Placeholder 2"/>
          <p:cNvSpPr>
            <a:spLocks noGrp="1"/>
          </p:cNvSpPr>
          <p:nvPr>
            <p:ph type="body" sz="quarter" idx="16" hasCustomPrompt="1"/>
          </p:nvPr>
        </p:nvSpPr>
        <p:spPr bwMode="auto">
          <a:xfrm>
            <a:off x="866772" y="2026598"/>
            <a:ext cx="9684487" cy="1665514"/>
          </a:xfrm>
        </p:spPr>
        <p:txBody>
          <a:bodyPr tIns="109728" bIns="109728">
            <a:noAutofit/>
          </a:bodyPr>
          <a:lstStyle>
            <a:lvl1pPr marL="0" indent="0">
              <a:lnSpc>
                <a:spcPct val="90000"/>
              </a:lnSpc>
              <a:spcBef>
                <a:spcPts val="0"/>
              </a:spcBef>
              <a:spcAft>
                <a:spcPts val="720"/>
              </a:spcAft>
              <a:buNone/>
              <a:defRPr sz="3600" b="1">
                <a:solidFill>
                  <a:srgbClr val="00BBC9"/>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
        <p:nvSpPr>
          <p:cNvPr id="13" name="Text Placeholder 2"/>
          <p:cNvSpPr>
            <a:spLocks noGrp="1"/>
          </p:cNvSpPr>
          <p:nvPr>
            <p:ph type="body" sz="quarter" idx="17" hasCustomPrompt="1"/>
          </p:nvPr>
        </p:nvSpPr>
        <p:spPr bwMode="auto">
          <a:xfrm>
            <a:off x="866772" y="5768324"/>
            <a:ext cx="9684487" cy="1665514"/>
          </a:xfrm>
        </p:spPr>
        <p:txBody>
          <a:bodyPr tIns="109728" bIns="109728">
            <a:noAutofit/>
          </a:bodyPr>
          <a:lstStyle>
            <a:lvl1pPr marL="0" indent="0">
              <a:lnSpc>
                <a:spcPct val="90000"/>
              </a:lnSpc>
              <a:spcBef>
                <a:spcPts val="0"/>
              </a:spcBef>
              <a:spcAft>
                <a:spcPts val="720"/>
              </a:spcAft>
              <a:buNone/>
              <a:defRPr sz="3600" b="1">
                <a:solidFill>
                  <a:srgbClr val="00BBC9"/>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Tree>
    <p:extLst>
      <p:ext uri="{BB962C8B-B14F-4D97-AF65-F5344CB8AC3E}">
        <p14:creationId xmlns:p14="http://schemas.microsoft.com/office/powerpoint/2010/main" val="224053647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Related Sessions-Purp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5" hasCustomPrompt="1"/>
          </p:nvPr>
        </p:nvSpPr>
        <p:spPr>
          <a:xfrm>
            <a:off x="903288" y="914401"/>
            <a:ext cx="9682162" cy="517065"/>
          </a:xfrm>
        </p:spPr>
        <p:txBody>
          <a:bodyPr vert="horz" wrap="square" lIns="146304" tIns="91440" rIns="146304" bIns="91440" rtlCol="0">
            <a:spAutoFit/>
          </a:bodyPr>
          <a:lstStyle>
            <a:lvl1pPr>
              <a:defRPr lang="en-US" sz="2400" spc="600" baseline="0" dirty="0">
                <a:solidFill>
                  <a:schemeClr val="accent5"/>
                </a:solidFill>
              </a:defRPr>
            </a:lvl1pPr>
          </a:lstStyle>
          <a:p>
            <a:pPr marL="0" lvl="0" indent="0">
              <a:buNone/>
            </a:pPr>
            <a:r>
              <a:rPr lang="en-US" dirty="0"/>
              <a:t>RELATED SESSIONS</a:t>
            </a:r>
          </a:p>
        </p:txBody>
      </p:sp>
      <p:sp>
        <p:nvSpPr>
          <p:cNvPr id="8" name="Text Placeholder 2"/>
          <p:cNvSpPr>
            <a:spLocks noGrp="1"/>
          </p:cNvSpPr>
          <p:nvPr>
            <p:ph type="body" sz="quarter" idx="14" hasCustomPrompt="1"/>
          </p:nvPr>
        </p:nvSpPr>
        <p:spPr bwMode="auto">
          <a:xfrm>
            <a:off x="866772" y="3921885"/>
            <a:ext cx="9684487" cy="1665514"/>
          </a:xfrm>
        </p:spPr>
        <p:txBody>
          <a:bodyPr tIns="109728" bIns="109728">
            <a:noAutofit/>
          </a:bodyPr>
          <a:lstStyle>
            <a:lvl1pPr marL="0" indent="0">
              <a:lnSpc>
                <a:spcPct val="90000"/>
              </a:lnSpc>
              <a:spcBef>
                <a:spcPts val="0"/>
              </a:spcBef>
              <a:spcAft>
                <a:spcPts val="720"/>
              </a:spcAft>
              <a:buNone/>
              <a:defRPr sz="3600" b="1">
                <a:solidFill>
                  <a:srgbClr val="FFFFFF"/>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
        <p:nvSpPr>
          <p:cNvPr id="9" name="Text Placeholder 2"/>
          <p:cNvSpPr>
            <a:spLocks noGrp="1"/>
          </p:cNvSpPr>
          <p:nvPr>
            <p:ph type="body" sz="quarter" idx="16" hasCustomPrompt="1"/>
          </p:nvPr>
        </p:nvSpPr>
        <p:spPr bwMode="auto">
          <a:xfrm>
            <a:off x="866772" y="2026598"/>
            <a:ext cx="9684487" cy="1665514"/>
          </a:xfrm>
        </p:spPr>
        <p:txBody>
          <a:bodyPr tIns="109728" bIns="109728">
            <a:noAutofit/>
          </a:bodyPr>
          <a:lstStyle>
            <a:lvl1pPr marL="0" indent="0">
              <a:lnSpc>
                <a:spcPct val="90000"/>
              </a:lnSpc>
              <a:spcBef>
                <a:spcPts val="0"/>
              </a:spcBef>
              <a:spcAft>
                <a:spcPts val="720"/>
              </a:spcAft>
              <a:buNone/>
              <a:defRPr sz="3600" b="1">
                <a:solidFill>
                  <a:srgbClr val="FFFFFF"/>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
        <p:nvSpPr>
          <p:cNvPr id="10" name="Text Placeholder 2"/>
          <p:cNvSpPr>
            <a:spLocks noGrp="1"/>
          </p:cNvSpPr>
          <p:nvPr>
            <p:ph type="body" sz="quarter" idx="17" hasCustomPrompt="1"/>
          </p:nvPr>
        </p:nvSpPr>
        <p:spPr bwMode="auto">
          <a:xfrm>
            <a:off x="866772" y="5768324"/>
            <a:ext cx="9684487" cy="1665514"/>
          </a:xfrm>
        </p:spPr>
        <p:txBody>
          <a:bodyPr tIns="109728" bIns="109728">
            <a:noAutofit/>
          </a:bodyPr>
          <a:lstStyle>
            <a:lvl1pPr marL="0" indent="0">
              <a:lnSpc>
                <a:spcPct val="90000"/>
              </a:lnSpc>
              <a:spcBef>
                <a:spcPts val="0"/>
              </a:spcBef>
              <a:spcAft>
                <a:spcPts val="720"/>
              </a:spcAft>
              <a:buNone/>
              <a:defRPr sz="3600" b="1">
                <a:solidFill>
                  <a:srgbClr val="FFFFFF"/>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Tree>
    <p:extLst>
      <p:ext uri="{BB962C8B-B14F-4D97-AF65-F5344CB8AC3E}">
        <p14:creationId xmlns:p14="http://schemas.microsoft.com/office/powerpoint/2010/main" val="19694825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Speaker Name-Blue">
    <p:bg>
      <p:bgPr>
        <a:blipFill rotWithShape="1">
          <a:blip r:embed="rId2">
            <a:alphaModFix amt="44000"/>
          </a:blip>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865188" y="2500315"/>
            <a:ext cx="9682162" cy="2152649"/>
          </a:xfrm>
          <a:noFill/>
        </p:spPr>
        <p:txBody>
          <a:bodyPr lIns="146304" tIns="91440" rIns="146304" bIns="91440" anchor="t" anchorCtr="0"/>
          <a:lstStyle>
            <a:lvl1pPr>
              <a:defRPr sz="6600" spc="-118"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862864" y="4652963"/>
            <a:ext cx="9684487" cy="2170402"/>
          </a:xfrm>
        </p:spPr>
        <p:txBody>
          <a:bodyPr tIns="109728" bIns="109728">
            <a:noAutofit/>
          </a:bodyPr>
          <a:lstStyle>
            <a:lvl1pPr marL="0" indent="0">
              <a:spcBef>
                <a:spcPts val="0"/>
              </a:spcBef>
              <a:spcAft>
                <a:spcPts val="2400"/>
              </a:spcAft>
              <a:buNone/>
              <a:defRPr sz="4000">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865188" y="1447801"/>
            <a:ext cx="9682162" cy="517065"/>
          </a:xfrm>
        </p:spPr>
        <p:txBody>
          <a:bodyPr vert="horz" wrap="square" lIns="146304" tIns="91440" rIns="146304" bIns="91440" rtlCol="0">
            <a:spAutoFit/>
          </a:bodyPr>
          <a:lstStyle>
            <a:lvl1pPr marL="0" indent="0">
              <a:buNone/>
              <a:defRPr lang="en-US" sz="2400" spc="600" baseline="0" dirty="0">
                <a:solidFill>
                  <a:srgbClr val="FFFFFF"/>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200564439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Speaker Name-Purple">
    <p:bg>
      <p:bgPr>
        <a:blipFill rotWithShape="1">
          <a:blip r:embed="rId2">
            <a:alphaModFix amt="48000"/>
          </a:blip>
          <a:stretch>
            <a:fillRect/>
          </a:stretch>
        </a:blipFill>
        <a:effectLst/>
      </p:bgPr>
    </p:bg>
    <p:spTree>
      <p:nvGrpSpPr>
        <p:cNvPr id="1" name=""/>
        <p:cNvGrpSpPr/>
        <p:nvPr/>
      </p:nvGrpSpPr>
      <p:grpSpPr>
        <a:xfrm>
          <a:off x="0" y="0"/>
          <a:ext cx="0" cy="0"/>
          <a:chOff x="0" y="0"/>
          <a:chExt cx="0" cy="0"/>
        </a:xfrm>
      </p:grpSpPr>
      <p:pic>
        <p:nvPicPr>
          <p:cNvPr id="7" name="Picture 6" descr="PPT_GradientStackedBar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865188" y="2500315"/>
            <a:ext cx="9682162" cy="2152649"/>
          </a:xfrm>
          <a:noFill/>
        </p:spPr>
        <p:txBody>
          <a:bodyPr lIns="146304" tIns="91440" rIns="146304" bIns="91440" anchor="t" anchorCtr="0"/>
          <a:lstStyle>
            <a:lvl1pPr>
              <a:defRPr sz="6600" spc="-118"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862864" y="4652963"/>
            <a:ext cx="9684487" cy="2170402"/>
          </a:xfrm>
        </p:spPr>
        <p:txBody>
          <a:bodyPr tIns="109728" bIns="109728">
            <a:noAutofit/>
          </a:bodyPr>
          <a:lstStyle>
            <a:lvl1pPr marL="0" indent="0">
              <a:spcBef>
                <a:spcPts val="0"/>
              </a:spcBef>
              <a:spcAft>
                <a:spcPts val="2400"/>
              </a:spcAft>
              <a:buNone/>
              <a:defRPr sz="4000">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865188" y="1447801"/>
            <a:ext cx="9682162" cy="517065"/>
          </a:xfrm>
        </p:spPr>
        <p:txBody>
          <a:bodyPr vert="horz" wrap="square" lIns="146304" tIns="91440" rIns="146304" bIns="91440" rtlCol="0">
            <a:spAutoFit/>
          </a:bodyPr>
          <a:lstStyle>
            <a:lvl1pPr marL="0" indent="0">
              <a:buNone/>
              <a:defRPr lang="en-US" sz="2400" spc="600" baseline="0" dirty="0">
                <a:solidFill>
                  <a:srgbClr val="FFFFFF"/>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133650872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peaker Name-Red">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865188" y="2500315"/>
            <a:ext cx="9682162" cy="2152649"/>
          </a:xfrm>
          <a:noFill/>
        </p:spPr>
        <p:txBody>
          <a:bodyPr lIns="146304" tIns="91440" rIns="146304" bIns="91440" anchor="t" anchorCtr="0"/>
          <a:lstStyle>
            <a:lvl1pPr>
              <a:defRPr sz="6600" spc="-118" baseline="0">
                <a:solidFill>
                  <a:srgbClr val="FFFFFF"/>
                </a:solidFill>
              </a:defRPr>
            </a:lvl1pPr>
          </a:lstStyle>
          <a:p>
            <a:r>
              <a:rPr lang="en-US" dirty="0"/>
              <a:t>Speaker Name</a:t>
            </a:r>
          </a:p>
        </p:txBody>
      </p:sp>
      <p:sp>
        <p:nvSpPr>
          <p:cNvPr id="3" name="Text Placeholder 2"/>
          <p:cNvSpPr>
            <a:spLocks noGrp="1"/>
          </p:cNvSpPr>
          <p:nvPr>
            <p:ph type="body" sz="quarter" idx="14" hasCustomPrompt="1"/>
          </p:nvPr>
        </p:nvSpPr>
        <p:spPr bwMode="auto">
          <a:xfrm>
            <a:off x="862864" y="4652963"/>
            <a:ext cx="9684487" cy="2170402"/>
          </a:xfrm>
        </p:spPr>
        <p:txBody>
          <a:bodyPr tIns="109728" bIns="109728">
            <a:noAutofit/>
          </a:bodyPr>
          <a:lstStyle>
            <a:lvl1pPr marL="0" indent="0">
              <a:spcBef>
                <a:spcPts val="0"/>
              </a:spcBef>
              <a:spcAft>
                <a:spcPts val="2400"/>
              </a:spcAft>
              <a:buNone/>
              <a:defRPr sz="4000">
                <a:solidFill>
                  <a:srgbClr val="FFFFFF"/>
                </a:solidFill>
                <a:latin typeface="+mn-lt"/>
              </a:defRPr>
            </a:lvl1pPr>
          </a:lstStyle>
          <a:p>
            <a:pPr lvl="0"/>
            <a:r>
              <a:rPr lang="en-US" dirty="0"/>
              <a:t>Email</a:t>
            </a:r>
          </a:p>
          <a:p>
            <a:pPr lvl="0"/>
            <a:r>
              <a:rPr lang="en-US" dirty="0"/>
              <a:t>@</a:t>
            </a:r>
            <a:r>
              <a:rPr lang="en-US" dirty="0" err="1"/>
              <a:t>Twitterhandle</a:t>
            </a:r>
            <a:endParaRPr lang="en-US" dirty="0"/>
          </a:p>
        </p:txBody>
      </p:sp>
      <p:sp>
        <p:nvSpPr>
          <p:cNvPr id="4" name="Text Placeholder 3"/>
          <p:cNvSpPr>
            <a:spLocks noGrp="1"/>
          </p:cNvSpPr>
          <p:nvPr>
            <p:ph type="body" sz="quarter" idx="15" hasCustomPrompt="1"/>
          </p:nvPr>
        </p:nvSpPr>
        <p:spPr>
          <a:xfrm>
            <a:off x="865188" y="1447801"/>
            <a:ext cx="9682162" cy="517065"/>
          </a:xfrm>
        </p:spPr>
        <p:txBody>
          <a:bodyPr vert="horz" wrap="square" lIns="146304" tIns="91440" rIns="146304" bIns="91440" rtlCol="0">
            <a:spAutoFit/>
          </a:bodyPr>
          <a:lstStyle>
            <a:lvl1pPr marL="0" indent="0">
              <a:buNone/>
              <a:defRPr lang="en-US" sz="2400" spc="600" baseline="0" dirty="0">
                <a:solidFill>
                  <a:srgbClr val="FFFFFF"/>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17816159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a:defRPr/>
            </a:pPr>
            <a:endParaRPr lang="en-US" dirty="0">
              <a:solidFill>
                <a:prstClr val="white"/>
              </a:solidFill>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3654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SectionHeader_Blue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26814751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ectionHeaderBlue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41479598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SectionHeader_Purple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spTree>
    <p:extLst>
      <p:ext uri="{BB962C8B-B14F-4D97-AF65-F5344CB8AC3E}">
        <p14:creationId xmlns:p14="http://schemas.microsoft.com/office/powerpoint/2010/main" val="36495015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ectionHeaderPurple2">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2798734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ectionHeaderPurple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12395624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ctionHeader_Green">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1589869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HeaderGreen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34639266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ectionHeader_Red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6" name="Picture 5"/>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3563260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ectionHeaderRed3">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gradFill>
                  <a:gsLst>
                    <a:gs pos="0">
                      <a:schemeClr val="tx1"/>
                    </a:gs>
                    <a:gs pos="100000">
                      <a:schemeClr val="tx1"/>
                    </a:gs>
                  </a:gsLst>
                  <a:lin ang="5400000" scaled="0"/>
                </a:gradFill>
              </a:defRPr>
            </a:lvl1pPr>
          </a:lstStyle>
          <a:p>
            <a:r>
              <a:rPr lang="en-US" dirty="0"/>
              <a:t>Section</a:t>
            </a:r>
          </a:p>
        </p:txBody>
      </p:sp>
      <p:pic>
        <p:nvPicPr>
          <p:cNvPr id="5" name="Picture 4"/>
          <p:cNvPicPr>
            <a:picLocks noChangeAspect="1"/>
          </p:cNvPicPr>
          <p:nvPr/>
        </p:nvPicPr>
        <p:blipFill>
          <a:blip r:embed="rId3"/>
          <a:stretch>
            <a:fillRect/>
          </a:stretch>
        </p:blipFill>
        <p:spPr>
          <a:xfrm>
            <a:off x="12241009" y="385384"/>
            <a:ext cx="2050517" cy="704472"/>
          </a:xfrm>
          <a:prstGeom prst="rect">
            <a:avLst/>
          </a:prstGeom>
        </p:spPr>
      </p:pic>
    </p:spTree>
    <p:extLst>
      <p:ext uri="{BB962C8B-B14F-4D97-AF65-F5344CB8AC3E}">
        <p14:creationId xmlns:p14="http://schemas.microsoft.com/office/powerpoint/2010/main" val="1800625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SectionHeader_Blue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rgbClr val="150454"/>
                </a:solidFill>
              </a:defRPr>
            </a:lvl1pPr>
          </a:lstStyle>
          <a:p>
            <a:r>
              <a:rPr lang="en-US" dirty="0"/>
              <a:t>Section</a:t>
            </a:r>
          </a:p>
        </p:txBody>
      </p:sp>
      <p:pic>
        <p:nvPicPr>
          <p:cNvPr id="4" name="Picture 3"/>
          <p:cNvPicPr>
            <a:picLocks noChangeAspect="1"/>
          </p:cNvPicPr>
          <p:nvPr/>
        </p:nvPicPr>
        <p:blipFill>
          <a:blip r:embed="rId3"/>
          <a:stretch>
            <a:fillRect/>
          </a:stretch>
        </p:blipFill>
        <p:spPr>
          <a:xfrm>
            <a:off x="12245621" y="388233"/>
            <a:ext cx="2070100" cy="711200"/>
          </a:xfrm>
          <a:prstGeom prst="rect">
            <a:avLst/>
          </a:prstGeom>
        </p:spPr>
      </p:pic>
    </p:spTree>
    <p:extLst>
      <p:ext uri="{BB962C8B-B14F-4D97-AF65-F5344CB8AC3E}">
        <p14:creationId xmlns:p14="http://schemas.microsoft.com/office/powerpoint/2010/main" val="3789883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a:defRPr/>
            </a:pPr>
            <a:endParaRPr lang="en-US" dirty="0">
              <a:solidFill>
                <a:prstClr val="white"/>
              </a:solidFill>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1223679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SectionHeaderPurple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rgbClr val="150454"/>
                </a:solidFill>
              </a:defRPr>
            </a:lvl1pPr>
          </a:lstStyle>
          <a:p>
            <a:r>
              <a:rPr lang="en-US" dirty="0"/>
              <a:t>Section</a:t>
            </a:r>
          </a:p>
        </p:txBody>
      </p:sp>
      <p:pic>
        <p:nvPicPr>
          <p:cNvPr id="7" name="Picture 6"/>
          <p:cNvPicPr>
            <a:picLocks noChangeAspect="1"/>
          </p:cNvPicPr>
          <p:nvPr/>
        </p:nvPicPr>
        <p:blipFill>
          <a:blip r:embed="rId3"/>
          <a:stretch>
            <a:fillRect/>
          </a:stretch>
        </p:blipFill>
        <p:spPr>
          <a:xfrm>
            <a:off x="12244908" y="385384"/>
            <a:ext cx="2070100" cy="711200"/>
          </a:xfrm>
          <a:prstGeom prst="rect">
            <a:avLst/>
          </a:prstGeom>
        </p:spPr>
      </p:pic>
    </p:spTree>
    <p:extLst>
      <p:ext uri="{BB962C8B-B14F-4D97-AF65-F5344CB8AC3E}">
        <p14:creationId xmlns:p14="http://schemas.microsoft.com/office/powerpoint/2010/main" val="261767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SectionHeaderGreenonWhite">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rgbClr val="150454"/>
                </a:solidFill>
              </a:defRPr>
            </a:lvl1pPr>
          </a:lstStyle>
          <a:p>
            <a:r>
              <a:rPr lang="en-US" dirty="0"/>
              <a:t>Section</a:t>
            </a:r>
          </a:p>
        </p:txBody>
      </p:sp>
      <p:pic>
        <p:nvPicPr>
          <p:cNvPr id="4" name="Picture 3"/>
          <p:cNvPicPr>
            <a:picLocks noChangeAspect="1"/>
          </p:cNvPicPr>
          <p:nvPr/>
        </p:nvPicPr>
        <p:blipFill>
          <a:blip r:embed="rId3"/>
          <a:stretch>
            <a:fillRect/>
          </a:stretch>
        </p:blipFill>
        <p:spPr>
          <a:xfrm>
            <a:off x="12253200" y="388233"/>
            <a:ext cx="2070100" cy="711200"/>
          </a:xfrm>
          <a:prstGeom prst="rect">
            <a:avLst/>
          </a:prstGeom>
        </p:spPr>
      </p:pic>
    </p:spTree>
    <p:extLst>
      <p:ext uri="{BB962C8B-B14F-4D97-AF65-F5344CB8AC3E}">
        <p14:creationId xmlns:p14="http://schemas.microsoft.com/office/powerpoint/2010/main" val="2002325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_SectionHeaderBlue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rgbClr val="00BBC9"/>
                </a:solidFill>
              </a:defRPr>
            </a:lvl1pPr>
          </a:lstStyle>
          <a:p>
            <a:r>
              <a:rPr lang="en-US" dirty="0"/>
              <a:t>Section</a:t>
            </a:r>
          </a:p>
        </p:txBody>
      </p:sp>
    </p:spTree>
    <p:extLst>
      <p:ext uri="{BB962C8B-B14F-4D97-AF65-F5344CB8AC3E}">
        <p14:creationId xmlns:p14="http://schemas.microsoft.com/office/powerpoint/2010/main" val="3494572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2_SectionHeaderRed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chemeClr val="accent5"/>
                </a:solidFill>
              </a:defRPr>
            </a:lvl1pPr>
          </a:lstStyle>
          <a:p>
            <a:r>
              <a:rPr lang="en-US" dirty="0"/>
              <a:t>Section</a:t>
            </a:r>
          </a:p>
        </p:txBody>
      </p:sp>
      <p:pic>
        <p:nvPicPr>
          <p:cNvPr id="4" name="Picture 3"/>
          <p:cNvPicPr>
            <a:picLocks noChangeAspect="1"/>
          </p:cNvPicPr>
          <p:nvPr/>
        </p:nvPicPr>
        <p:blipFill>
          <a:blip r:embed="rId3"/>
          <a:stretch>
            <a:fillRect/>
          </a:stretch>
        </p:blipFill>
        <p:spPr>
          <a:xfrm>
            <a:off x="12243095" y="388233"/>
            <a:ext cx="2070100" cy="711200"/>
          </a:xfrm>
          <a:prstGeom prst="rect">
            <a:avLst/>
          </a:prstGeom>
        </p:spPr>
      </p:pic>
    </p:spTree>
    <p:extLst>
      <p:ext uri="{BB962C8B-B14F-4D97-AF65-F5344CB8AC3E}">
        <p14:creationId xmlns:p14="http://schemas.microsoft.com/office/powerpoint/2010/main" val="28414947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3_SectionHeaderGreenI">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0590" y="3444973"/>
            <a:ext cx="12908725" cy="1394614"/>
          </a:xfrm>
          <a:noFill/>
        </p:spPr>
        <p:txBody>
          <a:bodyPr wrap="square" tIns="91440" bIns="91440" anchor="t" anchorCtr="0">
            <a:spAutoFit/>
          </a:bodyPr>
          <a:lstStyle>
            <a:lvl1pPr>
              <a:defRPr sz="8470" spc="-118" baseline="0">
                <a:solidFill>
                  <a:schemeClr val="accent2"/>
                </a:solidFill>
              </a:defRPr>
            </a:lvl1pPr>
          </a:lstStyle>
          <a:p>
            <a:r>
              <a:rPr lang="en-US" dirty="0"/>
              <a:t>Section</a:t>
            </a:r>
          </a:p>
        </p:txBody>
      </p:sp>
      <p:pic>
        <p:nvPicPr>
          <p:cNvPr id="5" name="Picture 4"/>
          <p:cNvPicPr>
            <a:picLocks noChangeAspect="1"/>
          </p:cNvPicPr>
          <p:nvPr/>
        </p:nvPicPr>
        <p:blipFill>
          <a:blip r:embed="rId3"/>
          <a:stretch>
            <a:fillRect/>
          </a:stretch>
        </p:blipFill>
        <p:spPr>
          <a:xfrm>
            <a:off x="12239010" y="388233"/>
            <a:ext cx="2070100" cy="711200"/>
          </a:xfrm>
          <a:prstGeom prst="rect">
            <a:avLst/>
          </a:prstGeom>
        </p:spPr>
      </p:pic>
    </p:spTree>
    <p:extLst>
      <p:ext uri="{BB962C8B-B14F-4D97-AF65-F5344CB8AC3E}">
        <p14:creationId xmlns:p14="http://schemas.microsoft.com/office/powerpoint/2010/main" val="3805030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Content Si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23087" y="1427013"/>
            <a:ext cx="13984228" cy="2302247"/>
          </a:xfrm>
        </p:spPr>
        <p:txBody>
          <a:bodyPr/>
          <a:lstStyle>
            <a:lvl1pPr marL="0" indent="0">
              <a:spcBef>
                <a:spcPts val="1200"/>
              </a:spcBef>
              <a:buNone/>
              <a:defRPr>
                <a:gradFill>
                  <a:gsLst>
                    <a:gs pos="57576">
                      <a:schemeClr val="tx1"/>
                    </a:gs>
                    <a:gs pos="35000">
                      <a:schemeClr val="tx1"/>
                    </a:gs>
                  </a:gsLst>
                  <a:lin ang="5400000" scaled="0"/>
                </a:gradFill>
                <a:latin typeface="+mn-lt"/>
              </a:defRPr>
            </a:lvl1pPr>
            <a:lvl2pPr marL="342887" indent="-342887">
              <a:spcBef>
                <a:spcPts val="600"/>
              </a:spcBef>
              <a:buFont typeface="Arial"/>
              <a:buChar char="•"/>
              <a:defRPr sz="2400">
                <a:gradFill>
                  <a:gsLst>
                    <a:gs pos="57576">
                      <a:schemeClr val="tx1"/>
                    </a:gs>
                    <a:gs pos="35000">
                      <a:schemeClr val="tx1"/>
                    </a:gs>
                  </a:gsLst>
                  <a:lin ang="5400000" scaled="0"/>
                </a:gradFill>
              </a:defRPr>
            </a:lvl2pPr>
            <a:lvl3pPr marL="611801" indent="-342887">
              <a:spcBef>
                <a:spcPts val="600"/>
              </a:spcBef>
              <a:buFont typeface="Arial"/>
              <a:buChar char="•"/>
              <a:defRPr sz="2400">
                <a:gradFill>
                  <a:gsLst>
                    <a:gs pos="57576">
                      <a:schemeClr val="tx1"/>
                    </a:gs>
                    <a:gs pos="35000">
                      <a:schemeClr val="tx1"/>
                    </a:gs>
                  </a:gsLst>
                  <a:lin ang="5400000" scaled="0"/>
                </a:gradFill>
              </a:defRPr>
            </a:lvl3pPr>
            <a:lvl4pPr marL="880715" indent="-342887">
              <a:spcBef>
                <a:spcPts val="600"/>
              </a:spcBef>
              <a:buFont typeface="Arial"/>
              <a:buChar char="•"/>
              <a:defRPr sz="2400">
                <a:gradFill>
                  <a:gsLst>
                    <a:gs pos="57576">
                      <a:schemeClr val="tx1"/>
                    </a:gs>
                    <a:gs pos="35000">
                      <a:schemeClr val="tx1"/>
                    </a:gs>
                  </a:gsLst>
                  <a:lin ang="5400000" scaled="0"/>
                </a:gradFill>
              </a:defRPr>
            </a:lvl4pPr>
            <a:lvl5pPr marL="1149629" indent="-342887">
              <a:spcBef>
                <a:spcPts val="600"/>
              </a:spcBef>
              <a:buFont typeface="Arial"/>
              <a:buChar char="•"/>
              <a:defRPr sz="24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740020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Content Simple - 2 Column">
    <p:spTree>
      <p:nvGrpSpPr>
        <p:cNvPr id="1" name=""/>
        <p:cNvGrpSpPr/>
        <p:nvPr/>
      </p:nvGrpSpPr>
      <p:grpSpPr>
        <a:xfrm>
          <a:off x="0" y="0"/>
          <a:ext cx="0" cy="0"/>
          <a:chOff x="0" y="0"/>
          <a:chExt cx="0" cy="0"/>
        </a:xfrm>
      </p:grpSpPr>
      <p:sp>
        <p:nvSpPr>
          <p:cNvPr id="2" name="Title 1"/>
          <p:cNvSpPr>
            <a:spLocks noGrp="1"/>
          </p:cNvSpPr>
          <p:nvPr>
            <p:ph type="title"/>
          </p:nvPr>
        </p:nvSpPr>
        <p:spPr>
          <a:xfrm>
            <a:off x="323088" y="347414"/>
            <a:ext cx="13987008" cy="1079598"/>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23088" y="1427012"/>
            <a:ext cx="6305572" cy="2302247"/>
          </a:xfrm>
        </p:spPr>
        <p:txBody>
          <a:bodyPr/>
          <a:lstStyle>
            <a:lvl1pPr marL="0" indent="0">
              <a:spcBef>
                <a:spcPts val="1200"/>
              </a:spcBef>
              <a:buNone/>
              <a:defRPr>
                <a:gradFill>
                  <a:gsLst>
                    <a:gs pos="57576">
                      <a:schemeClr val="tx1"/>
                    </a:gs>
                    <a:gs pos="35000">
                      <a:schemeClr val="tx1"/>
                    </a:gs>
                  </a:gsLst>
                  <a:lin ang="5400000" scaled="0"/>
                </a:gradFill>
                <a:latin typeface="+mn-lt"/>
              </a:defRPr>
            </a:lvl1pPr>
            <a:lvl2pPr marL="342887" indent="-342887">
              <a:spcBef>
                <a:spcPts val="600"/>
              </a:spcBef>
              <a:buFont typeface="Arial"/>
              <a:buChar char="•"/>
              <a:defRPr sz="2400">
                <a:gradFill>
                  <a:gsLst>
                    <a:gs pos="57576">
                      <a:schemeClr val="tx1"/>
                    </a:gs>
                    <a:gs pos="35000">
                      <a:schemeClr val="tx1"/>
                    </a:gs>
                  </a:gsLst>
                  <a:lin ang="5400000" scaled="0"/>
                </a:gradFill>
              </a:defRPr>
            </a:lvl2pPr>
            <a:lvl3pPr marL="611801" indent="-342887">
              <a:spcBef>
                <a:spcPts val="600"/>
              </a:spcBef>
              <a:buFont typeface="Arial"/>
              <a:buChar char="•"/>
              <a:defRPr sz="2400">
                <a:gradFill>
                  <a:gsLst>
                    <a:gs pos="57576">
                      <a:schemeClr val="tx1"/>
                    </a:gs>
                    <a:gs pos="35000">
                      <a:schemeClr val="tx1"/>
                    </a:gs>
                  </a:gsLst>
                  <a:lin ang="5400000" scaled="0"/>
                </a:gradFill>
              </a:defRPr>
            </a:lvl3pPr>
            <a:lvl4pPr marL="880715" indent="-342887">
              <a:spcBef>
                <a:spcPts val="600"/>
              </a:spcBef>
              <a:buFont typeface="Arial"/>
              <a:buChar char="•"/>
              <a:defRPr sz="2400">
                <a:gradFill>
                  <a:gsLst>
                    <a:gs pos="57576">
                      <a:schemeClr val="tx1"/>
                    </a:gs>
                    <a:gs pos="35000">
                      <a:schemeClr val="tx1"/>
                    </a:gs>
                  </a:gsLst>
                  <a:lin ang="5400000" scaled="0"/>
                </a:gradFill>
              </a:defRPr>
            </a:lvl4pPr>
            <a:lvl5pPr marL="1149629" indent="-342887">
              <a:spcBef>
                <a:spcPts val="600"/>
              </a:spcBef>
              <a:buFont typeface="Arial"/>
              <a:buChar char="•"/>
              <a:defRPr sz="24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5"/>
          <p:cNvSpPr>
            <a:spLocks noGrp="1"/>
          </p:cNvSpPr>
          <p:nvPr>
            <p:ph type="body" sz="quarter" idx="11"/>
          </p:nvPr>
        </p:nvSpPr>
        <p:spPr>
          <a:xfrm>
            <a:off x="7531061" y="1427012"/>
            <a:ext cx="6305572" cy="2302247"/>
          </a:xfrm>
        </p:spPr>
        <p:txBody>
          <a:bodyPr/>
          <a:lstStyle>
            <a:lvl1pPr marL="0" indent="0">
              <a:spcBef>
                <a:spcPts val="1200"/>
              </a:spcBef>
              <a:buNone/>
              <a:defRPr>
                <a:gradFill>
                  <a:gsLst>
                    <a:gs pos="57576">
                      <a:schemeClr val="tx1"/>
                    </a:gs>
                    <a:gs pos="35000">
                      <a:schemeClr val="tx1"/>
                    </a:gs>
                  </a:gsLst>
                  <a:lin ang="5400000" scaled="0"/>
                </a:gradFill>
                <a:latin typeface="+mn-lt"/>
              </a:defRPr>
            </a:lvl1pPr>
            <a:lvl2pPr marL="342887" indent="-342887">
              <a:spcBef>
                <a:spcPts val="600"/>
              </a:spcBef>
              <a:buFont typeface="Arial"/>
              <a:buChar char="•"/>
              <a:defRPr sz="2400">
                <a:gradFill>
                  <a:gsLst>
                    <a:gs pos="57576">
                      <a:schemeClr val="tx1"/>
                    </a:gs>
                    <a:gs pos="35000">
                      <a:schemeClr val="tx1"/>
                    </a:gs>
                  </a:gsLst>
                  <a:lin ang="5400000" scaled="0"/>
                </a:gradFill>
              </a:defRPr>
            </a:lvl2pPr>
            <a:lvl3pPr marL="611801" indent="-342887">
              <a:spcBef>
                <a:spcPts val="600"/>
              </a:spcBef>
              <a:buFont typeface="Arial"/>
              <a:buChar char="•"/>
              <a:defRPr sz="2400">
                <a:gradFill>
                  <a:gsLst>
                    <a:gs pos="57576">
                      <a:schemeClr val="tx1"/>
                    </a:gs>
                    <a:gs pos="35000">
                      <a:schemeClr val="tx1"/>
                    </a:gs>
                  </a:gsLst>
                  <a:lin ang="5400000" scaled="0"/>
                </a:gradFill>
              </a:defRPr>
            </a:lvl3pPr>
            <a:lvl4pPr marL="880715" indent="-342887">
              <a:spcBef>
                <a:spcPts val="600"/>
              </a:spcBef>
              <a:buFont typeface="Arial"/>
              <a:buChar char="•"/>
              <a:defRPr sz="2400">
                <a:gradFill>
                  <a:gsLst>
                    <a:gs pos="57576">
                      <a:schemeClr val="tx1"/>
                    </a:gs>
                    <a:gs pos="35000">
                      <a:schemeClr val="tx1"/>
                    </a:gs>
                  </a:gsLst>
                  <a:lin ang="5400000" scaled="0"/>
                </a:gradFill>
              </a:defRPr>
            </a:lvl4pPr>
            <a:lvl5pPr marL="1149629" indent="-342887">
              <a:spcBef>
                <a:spcPts val="600"/>
              </a:spcBef>
              <a:buFont typeface="Arial"/>
              <a:buChar char="•"/>
              <a:defRPr sz="24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577646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Content Simpl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62170763"/>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Image &amp; Cop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7489373" y="1427012"/>
            <a:ext cx="6817942" cy="5377013"/>
          </a:xfrm>
        </p:spPr>
        <p:txBody>
          <a:bodyPr>
            <a:normAutofit/>
          </a:bodyPr>
          <a:lstStyle>
            <a:lvl1pPr marL="0" indent="0">
              <a:spcBef>
                <a:spcPts val="1200"/>
              </a:spcBef>
              <a:buNone/>
              <a:defRPr>
                <a:gradFill>
                  <a:gsLst>
                    <a:gs pos="57576">
                      <a:schemeClr val="tx1"/>
                    </a:gs>
                    <a:gs pos="35000">
                      <a:schemeClr val="tx1"/>
                    </a:gs>
                  </a:gsLst>
                  <a:lin ang="5400000" scaled="0"/>
                </a:gradFill>
                <a:latin typeface="+mn-lt"/>
              </a:defRPr>
            </a:lvl1pPr>
            <a:lvl2pPr marL="342887" indent="-342887">
              <a:spcBef>
                <a:spcPts val="600"/>
              </a:spcBef>
              <a:buFont typeface="Arial"/>
              <a:buChar char="•"/>
              <a:defRPr sz="2400">
                <a:gradFill>
                  <a:gsLst>
                    <a:gs pos="57576">
                      <a:schemeClr val="tx1"/>
                    </a:gs>
                    <a:gs pos="35000">
                      <a:schemeClr val="tx1"/>
                    </a:gs>
                  </a:gsLst>
                  <a:lin ang="5400000" scaled="0"/>
                </a:gradFill>
              </a:defRPr>
            </a:lvl2pPr>
            <a:lvl3pPr marL="611801" indent="-342887">
              <a:spcBef>
                <a:spcPts val="600"/>
              </a:spcBef>
              <a:buFont typeface="Arial"/>
              <a:buChar char="•"/>
              <a:defRPr sz="2400">
                <a:gradFill>
                  <a:gsLst>
                    <a:gs pos="57576">
                      <a:schemeClr val="tx1"/>
                    </a:gs>
                    <a:gs pos="35000">
                      <a:schemeClr val="tx1"/>
                    </a:gs>
                  </a:gsLst>
                  <a:lin ang="5400000" scaled="0"/>
                </a:gradFill>
              </a:defRPr>
            </a:lvl3pPr>
            <a:lvl4pPr marL="880715" indent="-342887">
              <a:spcBef>
                <a:spcPts val="600"/>
              </a:spcBef>
              <a:buFont typeface="Arial"/>
              <a:buChar char="•"/>
              <a:defRPr sz="2400">
                <a:gradFill>
                  <a:gsLst>
                    <a:gs pos="57576">
                      <a:schemeClr val="tx1"/>
                    </a:gs>
                    <a:gs pos="35000">
                      <a:schemeClr val="tx1"/>
                    </a:gs>
                  </a:gsLst>
                  <a:lin ang="5400000" scaled="0"/>
                </a:gradFill>
              </a:defRPr>
            </a:lvl4pPr>
            <a:lvl5pPr marL="1149629" indent="-342887">
              <a:spcBef>
                <a:spcPts val="600"/>
              </a:spcBef>
              <a:buFont typeface="Arial"/>
              <a:buChar char="•"/>
              <a:defRPr sz="2400">
                <a:gradFill>
                  <a:gsLst>
                    <a:gs pos="57576">
                      <a:schemeClr val="tx1"/>
                    </a:gs>
                    <a:gs pos="35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7931419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2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Text Placeholder 2"/>
          <p:cNvSpPr>
            <a:spLocks noGrp="1"/>
          </p:cNvSpPr>
          <p:nvPr>
            <p:ph type="body" sz="quarter" idx="16"/>
          </p:nvPr>
        </p:nvSpPr>
        <p:spPr>
          <a:xfrm>
            <a:off x="323088" y="328309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7" name="Text Placeholder 2"/>
          <p:cNvSpPr>
            <a:spLocks noGrp="1"/>
          </p:cNvSpPr>
          <p:nvPr>
            <p:ph type="body" sz="quarter" idx="13"/>
          </p:nvPr>
        </p:nvSpPr>
        <p:spPr>
          <a:xfrm>
            <a:off x="325117" y="1427012"/>
            <a:ext cx="6825384" cy="972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3200" smtClean="0">
                <a:solidFill>
                  <a:schemeClr val="bg1"/>
                </a:solidFill>
                <a:latin typeface="+mn-lt"/>
              </a:defRPr>
            </a:lvl1pPr>
            <a:lvl2pPr marL="244907" indent="0">
              <a:buNone/>
              <a:defRPr lang="en-US" sz="2600" smtClean="0">
                <a:solidFill>
                  <a:schemeClr val="lt1"/>
                </a:solidFill>
              </a:defRPr>
            </a:lvl2pPr>
            <a:lvl3pPr marL="979626" indent="0">
              <a:buNone/>
              <a:defRPr lang="en-US" sz="2600" smtClean="0">
                <a:solidFill>
                  <a:schemeClr val="lt1"/>
                </a:solidFill>
              </a:defRPr>
            </a:lvl3pPr>
            <a:lvl4pPr marL="1632710" indent="0">
              <a:buNone/>
              <a:defRPr lang="en-US" sz="2600" smtClean="0">
                <a:solidFill>
                  <a:schemeClr val="lt1"/>
                </a:solidFill>
              </a:defRPr>
            </a:lvl4pPr>
            <a:lvl5pPr marL="2285795" indent="0">
              <a:buNone/>
              <a:defRPr lang="en-US" sz="2600">
                <a:solidFill>
                  <a:schemeClr val="lt1"/>
                </a:solidFill>
              </a:defRPr>
            </a:lvl5pPr>
          </a:lstStyle>
          <a:p>
            <a:pPr marL="0" lvl="0"/>
            <a:r>
              <a:rPr lang="en-US"/>
              <a:t>Click to edit Master text styles</a:t>
            </a:r>
          </a:p>
        </p:txBody>
      </p:sp>
      <p:sp>
        <p:nvSpPr>
          <p:cNvPr id="8" name="Text Placeholder 2"/>
          <p:cNvSpPr>
            <a:spLocks noGrp="1"/>
          </p:cNvSpPr>
          <p:nvPr>
            <p:ph type="body" sz="quarter" idx="15"/>
          </p:nvPr>
        </p:nvSpPr>
        <p:spPr>
          <a:xfrm>
            <a:off x="323088" y="2514600"/>
            <a:ext cx="6825384" cy="6507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0" bIns="0" rtlCol="0" anchor="ctr">
            <a:normAutofit/>
          </a:bodyPr>
          <a:lstStyle>
            <a:lvl1pPr marL="0" indent="0">
              <a:buNone/>
              <a:defRPr lang="en-US" sz="2800" dirty="0" smtClean="0">
                <a:solidFill>
                  <a:srgbClr val="013B4E"/>
                </a:solidFill>
              </a:defRPr>
            </a:lvl1pPr>
          </a:lstStyle>
          <a:p>
            <a:pPr marL="0" lvl="0"/>
            <a:r>
              <a:rPr lang="en-US"/>
              <a:t>Click to edit Master text styles</a:t>
            </a:r>
          </a:p>
        </p:txBody>
      </p:sp>
      <p:sp>
        <p:nvSpPr>
          <p:cNvPr id="9" name="Text Placeholder 2"/>
          <p:cNvSpPr>
            <a:spLocks noGrp="1"/>
          </p:cNvSpPr>
          <p:nvPr>
            <p:ph type="body" sz="quarter" idx="17"/>
          </p:nvPr>
        </p:nvSpPr>
        <p:spPr>
          <a:xfrm>
            <a:off x="323088" y="3894576"/>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0" name="Text Placeholder 2"/>
          <p:cNvSpPr>
            <a:spLocks noGrp="1"/>
          </p:cNvSpPr>
          <p:nvPr>
            <p:ph type="body" sz="quarter" idx="18"/>
          </p:nvPr>
        </p:nvSpPr>
        <p:spPr>
          <a:xfrm>
            <a:off x="323088" y="450605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1" name="Text Placeholder 2"/>
          <p:cNvSpPr>
            <a:spLocks noGrp="1"/>
          </p:cNvSpPr>
          <p:nvPr>
            <p:ph type="body" sz="quarter" idx="19"/>
          </p:nvPr>
        </p:nvSpPr>
        <p:spPr>
          <a:xfrm>
            <a:off x="323088" y="511753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2" name="Text Placeholder 2"/>
          <p:cNvSpPr>
            <a:spLocks noGrp="1"/>
          </p:cNvSpPr>
          <p:nvPr>
            <p:ph type="body" sz="quarter" idx="20"/>
          </p:nvPr>
        </p:nvSpPr>
        <p:spPr>
          <a:xfrm>
            <a:off x="323088" y="5729020"/>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3" name="Text Placeholder 2"/>
          <p:cNvSpPr>
            <a:spLocks noGrp="1"/>
          </p:cNvSpPr>
          <p:nvPr>
            <p:ph type="body" sz="quarter" idx="21"/>
          </p:nvPr>
        </p:nvSpPr>
        <p:spPr>
          <a:xfrm>
            <a:off x="323088" y="6340498"/>
            <a:ext cx="6825384" cy="4937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80" tIns="0" bIns="0" rtlCol="0" anchor="ctr" anchorCtr="0">
            <a:normAutofit/>
          </a:bodyPr>
          <a:lstStyle>
            <a:lvl1pPr marL="0" indent="0">
              <a:buNone/>
              <a:defRPr lang="en-US" sz="2000" dirty="0" smtClean="0">
                <a:gradFill>
                  <a:gsLst>
                    <a:gs pos="57576">
                      <a:schemeClr val="tx1"/>
                    </a:gs>
                    <a:gs pos="35000">
                      <a:schemeClr val="tx1"/>
                    </a:gs>
                  </a:gsLst>
                  <a:lin ang="5400000" scaled="0"/>
                </a:gradFill>
              </a:defRPr>
            </a:lvl1pPr>
          </a:lstStyle>
          <a:p>
            <a:pPr marL="0" lvl="0">
              <a:lnSpc>
                <a:spcPct val="150000"/>
              </a:lnSpc>
            </a:pPr>
            <a:r>
              <a:rPr lang="en-US"/>
              <a:t>Click to edit Master text styles</a:t>
            </a:r>
          </a:p>
        </p:txBody>
      </p:sp>
      <p:sp>
        <p:nvSpPr>
          <p:cNvPr id="15" name="Text Placeholder 2"/>
          <p:cNvSpPr>
            <a:spLocks noGrp="1"/>
          </p:cNvSpPr>
          <p:nvPr>
            <p:ph type="body" sz="quarter" idx="14"/>
          </p:nvPr>
        </p:nvSpPr>
        <p:spPr>
          <a:xfrm>
            <a:off x="7481428" y="1427012"/>
            <a:ext cx="6821424" cy="97296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0" rIns="146304" bIns="0" rtlCol="0" anchor="ctr">
            <a:normAutofit/>
          </a:bodyPr>
          <a:lstStyle>
            <a:lvl1pPr>
              <a:defRPr lang="en-US" sz="3200" dirty="0" smtClean="0">
                <a:solidFill>
                  <a:schemeClr val="bg1"/>
                </a:solidFill>
                <a:latin typeface="+mn-lt"/>
              </a:defRPr>
            </a:lvl1pPr>
          </a:lstStyle>
          <a:p>
            <a:pPr marL="0" lvl="0" indent="0">
              <a:buNone/>
            </a:pPr>
            <a:r>
              <a:rPr lang="en-US"/>
              <a:t>Click to edit Master text styles</a:t>
            </a:r>
          </a:p>
        </p:txBody>
      </p:sp>
      <p:sp>
        <p:nvSpPr>
          <p:cNvPr id="14" name="Content Placeholder 39"/>
          <p:cNvSpPr>
            <a:spLocks noGrp="1"/>
          </p:cNvSpPr>
          <p:nvPr>
            <p:ph sz="quarter" idx="22" hasCustomPrompt="1"/>
          </p:nvPr>
        </p:nvSpPr>
        <p:spPr>
          <a:xfrm>
            <a:off x="7481428" y="2514598"/>
            <a:ext cx="6821424" cy="526298"/>
          </a:xfrm>
          <a:prstGeom prst="rect">
            <a:avLst/>
          </a:prstGeom>
          <a:noFill/>
        </p:spPr>
        <p:txBody>
          <a:bodyPr lIns="182880" tIns="137160" bIns="0"/>
          <a:lstStyle>
            <a:lvl1pPr marL="0" indent="0">
              <a:buFont typeface="Arial"/>
              <a:buNone/>
              <a:defRPr sz="2800">
                <a:gradFill>
                  <a:gsLst>
                    <a:gs pos="1250">
                      <a:srgbClr val="FFFFFF"/>
                    </a:gs>
                    <a:gs pos="100000">
                      <a:srgbClr val="FFFFFF"/>
                    </a:gs>
                  </a:gsLst>
                  <a:lin ang="5400000" scaled="0"/>
                </a:gradFill>
                <a:latin typeface="+mn-lt"/>
              </a:defRPr>
            </a:lvl1pPr>
            <a:lvl2pPr marL="995970" indent="-342887">
              <a:buFont typeface="Arial"/>
              <a:buChar char="•"/>
              <a:defRPr sz="2400">
                <a:solidFill>
                  <a:srgbClr val="013B4E"/>
                </a:solidFill>
              </a:defRPr>
            </a:lvl2pPr>
            <a:lvl3pPr marL="1649056" indent="-342887">
              <a:buFont typeface="Arial"/>
              <a:buChar char="•"/>
              <a:defRPr sz="2400">
                <a:solidFill>
                  <a:srgbClr val="013B4E"/>
                </a:solidFill>
              </a:defRPr>
            </a:lvl3pPr>
            <a:lvl4pPr marL="2302139" indent="-342887">
              <a:buFont typeface="Arial"/>
              <a:buChar char="•"/>
              <a:defRPr sz="2400">
                <a:solidFill>
                  <a:srgbClr val="013B4E"/>
                </a:solidFill>
              </a:defRPr>
            </a:lvl4pPr>
            <a:lvl5pPr marL="2955223" indent="-342887">
              <a:buFont typeface="Arial"/>
              <a:buChar char="•"/>
              <a:defRPr sz="2400">
                <a:solidFill>
                  <a:srgbClr val="013B4E"/>
                </a:solidFill>
              </a:defRPr>
            </a:lvl5pPr>
          </a:lstStyle>
          <a:p>
            <a:pPr lvl="0"/>
            <a:r>
              <a:rPr lang="en-US" dirty="0"/>
              <a:t>Tap icon to add content</a:t>
            </a:r>
          </a:p>
        </p:txBody>
      </p:sp>
    </p:spTree>
    <p:extLst>
      <p:ext uri="{BB962C8B-B14F-4D97-AF65-F5344CB8AC3E}">
        <p14:creationId xmlns:p14="http://schemas.microsoft.com/office/powerpoint/2010/main" val="161711435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38256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ull-Bleed Im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Picture Placeholder 7"/>
          <p:cNvSpPr>
            <a:spLocks noGrp="1"/>
          </p:cNvSpPr>
          <p:nvPr>
            <p:ph type="pic" sz="quarter" idx="10" hasCustomPrompt="1"/>
          </p:nvPr>
        </p:nvSpPr>
        <p:spPr>
          <a:xfrm>
            <a:off x="-1" y="0"/>
            <a:ext cx="14630401" cy="627864"/>
          </a:xfrm>
        </p:spPr>
        <p:txBody>
          <a:bodyPr/>
          <a:lstStyle/>
          <a:p>
            <a:r>
              <a:rPr lang="en-US" dirty="0"/>
              <a:t>Tap icon to insert image</a:t>
            </a:r>
          </a:p>
        </p:txBody>
      </p:sp>
    </p:spTree>
    <p:extLst>
      <p:ext uri="{BB962C8B-B14F-4D97-AF65-F5344CB8AC3E}">
        <p14:creationId xmlns:p14="http://schemas.microsoft.com/office/powerpoint/2010/main" val="9748734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de">
    <p:spTree>
      <p:nvGrpSpPr>
        <p:cNvPr id="1" name=""/>
        <p:cNvGrpSpPr/>
        <p:nvPr/>
      </p:nvGrpSpPr>
      <p:grpSpPr>
        <a:xfrm>
          <a:off x="0" y="0"/>
          <a:ext cx="0" cy="0"/>
          <a:chOff x="0" y="0"/>
          <a:chExt cx="0" cy="0"/>
        </a:xfrm>
      </p:grpSpPr>
      <p:sp>
        <p:nvSpPr>
          <p:cNvPr id="3" name="Title 1"/>
          <p:cNvSpPr>
            <a:spLocks noGrp="1"/>
          </p:cNvSpPr>
          <p:nvPr>
            <p:ph type="title" idx="4294967295" hasCustomPrompt="1"/>
          </p:nvPr>
        </p:nvSpPr>
        <p:spPr>
          <a:xfrm>
            <a:off x="644526" y="349251"/>
            <a:ext cx="13985875" cy="1077913"/>
          </a:xfrm>
        </p:spPr>
        <p:txBody>
          <a:bodyPr/>
          <a:lstStyle/>
          <a:p>
            <a:r>
              <a:rPr lang="en-US" dirty="0"/>
              <a:t>Sample Code Slide</a:t>
            </a:r>
          </a:p>
        </p:txBody>
      </p:sp>
      <p:sp>
        <p:nvSpPr>
          <p:cNvPr id="4" name="Text Placeholder 2"/>
          <p:cNvSpPr>
            <a:spLocks noGrp="1"/>
          </p:cNvSpPr>
          <p:nvPr>
            <p:ph type="body" sz="quarter" idx="4294967295"/>
          </p:nvPr>
        </p:nvSpPr>
        <p:spPr>
          <a:xfrm>
            <a:off x="685800" y="1427164"/>
            <a:ext cx="13296900" cy="2154436"/>
          </a:xfrm>
        </p:spPr>
        <p:txBody>
          <a:bodyPr/>
          <a:lstStyle>
            <a:lvl1pPr>
              <a:defRPr sz="2400" b="0" i="0">
                <a:latin typeface="Consolas"/>
                <a:cs typeface="Consolas"/>
              </a:defRPr>
            </a:lvl1pPr>
          </a:lstStyle>
          <a:p>
            <a:pPr lvl="0"/>
            <a:r>
              <a:rPr lang="en-US">
                <a:solidFill>
                  <a:schemeClr val="tx1"/>
                </a:solidFill>
                <a:latin typeface="Arial"/>
                <a:cs typeface="Arial"/>
              </a:rPr>
              <a:t>Click to edit Master text styles</a:t>
            </a:r>
          </a:p>
          <a:p>
            <a:pPr lvl="1"/>
            <a:r>
              <a:rPr lang="en-US">
                <a:solidFill>
                  <a:schemeClr val="tx1"/>
                </a:solidFill>
                <a:latin typeface="Arial"/>
                <a:cs typeface="Arial"/>
              </a:rPr>
              <a:t>Second level</a:t>
            </a:r>
          </a:p>
          <a:p>
            <a:pPr lvl="2"/>
            <a:r>
              <a:rPr lang="en-US">
                <a:solidFill>
                  <a:schemeClr val="tx1"/>
                </a:solidFill>
                <a:latin typeface="Arial"/>
                <a:cs typeface="Arial"/>
              </a:rPr>
              <a:t>Third level</a:t>
            </a:r>
          </a:p>
          <a:p>
            <a:pPr lvl="3"/>
            <a:r>
              <a:rPr lang="en-US">
                <a:solidFill>
                  <a:schemeClr val="tx1"/>
                </a:solidFill>
                <a:latin typeface="Arial"/>
                <a:cs typeface="Arial"/>
              </a:rPr>
              <a:t>Fourth level</a:t>
            </a:r>
          </a:p>
          <a:p>
            <a:pPr lvl="4"/>
            <a:r>
              <a:rPr lang="en-US">
                <a:solidFill>
                  <a:schemeClr val="tx1"/>
                </a:solidFill>
                <a:latin typeface="Arial"/>
                <a:cs typeface="Arial"/>
              </a:rPr>
              <a:t>Fifth level</a:t>
            </a:r>
            <a:endParaRPr lang="en-US" sz="2400" b="0" dirty="0">
              <a:solidFill>
                <a:schemeClr val="tx1"/>
              </a:solidFill>
              <a:latin typeface="Arial"/>
              <a:cs typeface="Arial"/>
            </a:endParaRPr>
          </a:p>
        </p:txBody>
      </p:sp>
    </p:spTree>
    <p:extLst>
      <p:ext uri="{BB962C8B-B14F-4D97-AF65-F5344CB8AC3E}">
        <p14:creationId xmlns:p14="http://schemas.microsoft.com/office/powerpoint/2010/main" val="383341054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Revers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idx="4294967295" hasCustomPrompt="1"/>
          </p:nvPr>
        </p:nvSpPr>
        <p:spPr>
          <a:xfrm>
            <a:off x="644526" y="349251"/>
            <a:ext cx="13985875" cy="1077913"/>
          </a:xfrm>
        </p:spPr>
        <p:txBody>
          <a:bodyPr/>
          <a:lstStyle>
            <a:lvl1pPr>
              <a:defRPr>
                <a:solidFill>
                  <a:srgbClr val="00BBC9"/>
                </a:solidFill>
              </a:defRPr>
            </a:lvl1pPr>
          </a:lstStyle>
          <a:p>
            <a:r>
              <a:rPr lang="en-US" dirty="0"/>
              <a:t>Sample Code Slide </a:t>
            </a:r>
          </a:p>
        </p:txBody>
      </p:sp>
      <p:sp>
        <p:nvSpPr>
          <p:cNvPr id="7" name="Text Placeholder 2"/>
          <p:cNvSpPr>
            <a:spLocks noGrp="1"/>
          </p:cNvSpPr>
          <p:nvPr>
            <p:ph type="body" sz="quarter" idx="4294967295"/>
          </p:nvPr>
        </p:nvSpPr>
        <p:spPr>
          <a:xfrm>
            <a:off x="685800" y="1427164"/>
            <a:ext cx="13296900" cy="2265236"/>
          </a:xfrm>
        </p:spPr>
        <p:txBody>
          <a:bodyPr/>
          <a:lstStyle>
            <a:lvl1pPr>
              <a:defRPr b="0" i="0">
                <a:latin typeface="Consolas"/>
                <a:cs typeface="Consolas"/>
              </a:defRPr>
            </a:lvl1pPr>
          </a:lstStyle>
          <a:p>
            <a:pPr lvl="0"/>
            <a:r>
              <a:rPr lang="en-US">
                <a:solidFill>
                  <a:schemeClr val="tx1"/>
                </a:solidFill>
                <a:latin typeface="Arial"/>
                <a:cs typeface="Arial"/>
              </a:rPr>
              <a:t>Click to edit Master text styles</a:t>
            </a:r>
          </a:p>
          <a:p>
            <a:pPr lvl="1"/>
            <a:r>
              <a:rPr lang="en-US">
                <a:solidFill>
                  <a:schemeClr val="tx1"/>
                </a:solidFill>
                <a:latin typeface="Arial"/>
                <a:cs typeface="Arial"/>
              </a:rPr>
              <a:t>Second level</a:t>
            </a:r>
          </a:p>
          <a:p>
            <a:pPr lvl="2"/>
            <a:r>
              <a:rPr lang="en-US">
                <a:solidFill>
                  <a:schemeClr val="tx1"/>
                </a:solidFill>
                <a:latin typeface="Arial"/>
                <a:cs typeface="Arial"/>
              </a:rPr>
              <a:t>Third level</a:t>
            </a:r>
          </a:p>
          <a:p>
            <a:pPr lvl="3"/>
            <a:r>
              <a:rPr lang="en-US">
                <a:solidFill>
                  <a:schemeClr val="tx1"/>
                </a:solidFill>
                <a:latin typeface="Arial"/>
                <a:cs typeface="Arial"/>
              </a:rPr>
              <a:t>Fourth level</a:t>
            </a:r>
          </a:p>
          <a:p>
            <a:pPr lvl="4"/>
            <a:r>
              <a:rPr lang="en-US">
                <a:solidFill>
                  <a:schemeClr val="tx1"/>
                </a:solidFill>
                <a:latin typeface="Arial"/>
                <a:cs typeface="Arial"/>
              </a:rPr>
              <a:t>Fifth level</a:t>
            </a:r>
            <a:endParaRPr lang="en-US" sz="2400" b="0" dirty="0">
              <a:solidFill>
                <a:schemeClr val="tx1"/>
              </a:solidFill>
              <a:latin typeface="Arial"/>
              <a:cs typeface="Arial"/>
            </a:endParaRPr>
          </a:p>
        </p:txBody>
      </p:sp>
      <p:pic>
        <p:nvPicPr>
          <p:cNvPr id="5" name="Picture 4"/>
          <p:cNvPicPr>
            <a:picLocks noChangeAspect="1"/>
          </p:cNvPicPr>
          <p:nvPr/>
        </p:nvPicPr>
        <p:blipFill>
          <a:blip r:embed="rId3"/>
          <a:stretch>
            <a:fillRect/>
          </a:stretch>
        </p:blipFill>
        <p:spPr>
          <a:xfrm>
            <a:off x="12882930" y="345663"/>
            <a:ext cx="1472148" cy="505768"/>
          </a:xfrm>
          <a:prstGeom prst="rect">
            <a:avLst/>
          </a:prstGeom>
        </p:spPr>
      </p:pic>
    </p:spTree>
    <p:extLst>
      <p:ext uri="{BB962C8B-B14F-4D97-AF65-F5344CB8AC3E}">
        <p14:creationId xmlns:p14="http://schemas.microsoft.com/office/powerpoint/2010/main" val="3799139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hite">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2534383" y="459183"/>
            <a:ext cx="1752959" cy="602243"/>
          </a:xfrm>
          <a:prstGeom prst="rect">
            <a:avLst/>
          </a:prstGeom>
        </p:spPr>
      </p:pic>
      <p:sp>
        <p:nvSpPr>
          <p:cNvPr id="6" name="Title 4"/>
          <p:cNvSpPr>
            <a:spLocks noGrp="1"/>
          </p:cNvSpPr>
          <p:nvPr>
            <p:ph type="title"/>
          </p:nvPr>
        </p:nvSpPr>
        <p:spPr>
          <a:xfrm>
            <a:off x="745865" y="2953840"/>
            <a:ext cx="11836008" cy="1079598"/>
          </a:xfrm>
        </p:spPr>
        <p:txBody>
          <a:bodyPr/>
          <a:lstStyle>
            <a:lvl1pPr algn="l">
              <a:defRPr sz="6600">
                <a:solidFill>
                  <a:srgbClr val="00BBC9"/>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745866" y="5729289"/>
            <a:ext cx="11836400" cy="517065"/>
          </a:xfrm>
        </p:spPr>
        <p:txBody>
          <a:bodyPr/>
          <a:lstStyle>
            <a:lvl1pPr marL="0" indent="0">
              <a:buNone/>
              <a:defRPr sz="2400">
                <a:solidFill>
                  <a:srgbClr val="150454"/>
                </a:soli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9" name="Picture 8"/>
          <p:cNvPicPr>
            <a:picLocks noChangeAspect="1"/>
          </p:cNvPicPr>
          <p:nvPr/>
        </p:nvPicPr>
        <p:blipFill>
          <a:blip r:embed="rId4"/>
          <a:stretch>
            <a:fillRect/>
          </a:stretch>
        </p:blipFill>
        <p:spPr>
          <a:xfrm>
            <a:off x="887996" y="1823478"/>
            <a:ext cx="657030" cy="439906"/>
          </a:xfrm>
          <a:prstGeom prst="rect">
            <a:avLst/>
          </a:prstGeom>
        </p:spPr>
      </p:pic>
    </p:spTree>
    <p:extLst>
      <p:ext uri="{BB962C8B-B14F-4D97-AF65-F5344CB8AC3E}">
        <p14:creationId xmlns:p14="http://schemas.microsoft.com/office/powerpoint/2010/main" val="67018708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Blu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745865" y="2953840"/>
            <a:ext cx="11836008" cy="1079598"/>
          </a:xfrm>
        </p:spPr>
        <p:txBody>
          <a:bodyPr/>
          <a:lstStyle>
            <a:lvl1pPr algn="l">
              <a:defRPr sz="6600">
                <a:solidFill>
                  <a:srgbClr val="00BBC9"/>
                </a:solidFill>
              </a:defRPr>
            </a:lvl1pPr>
          </a:lstStyle>
          <a:p>
            <a:r>
              <a:rPr lang="en-US"/>
              <a:t>Click to edit Master title style</a:t>
            </a:r>
            <a:endParaRPr lang="en-US" dirty="0"/>
          </a:p>
        </p:txBody>
      </p:sp>
      <p:sp>
        <p:nvSpPr>
          <p:cNvPr id="7" name="Text Placeholder 6"/>
          <p:cNvSpPr>
            <a:spLocks noGrp="1"/>
          </p:cNvSpPr>
          <p:nvPr>
            <p:ph type="body" sz="quarter" idx="10"/>
          </p:nvPr>
        </p:nvSpPr>
        <p:spPr>
          <a:xfrm>
            <a:off x="745866" y="5729289"/>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8" name="Picture 7"/>
          <p:cNvPicPr>
            <a:picLocks noChangeAspect="1"/>
          </p:cNvPicPr>
          <p:nvPr/>
        </p:nvPicPr>
        <p:blipFill>
          <a:blip r:embed="rId3"/>
          <a:stretch>
            <a:fillRect/>
          </a:stretch>
        </p:blipFill>
        <p:spPr>
          <a:xfrm>
            <a:off x="12534383" y="459183"/>
            <a:ext cx="1752959" cy="602243"/>
          </a:xfrm>
          <a:prstGeom prst="rect">
            <a:avLst/>
          </a:prstGeom>
        </p:spPr>
      </p:pic>
      <p:pic>
        <p:nvPicPr>
          <p:cNvPr id="6" name="Picture 5"/>
          <p:cNvPicPr>
            <a:picLocks noChangeAspect="1"/>
          </p:cNvPicPr>
          <p:nvPr/>
        </p:nvPicPr>
        <p:blipFill>
          <a:blip r:embed="rId4"/>
          <a:stretch>
            <a:fillRect/>
          </a:stretch>
        </p:blipFill>
        <p:spPr>
          <a:xfrm>
            <a:off x="887996" y="1823478"/>
            <a:ext cx="657030" cy="439906"/>
          </a:xfrm>
          <a:prstGeom prst="rect">
            <a:avLst/>
          </a:prstGeom>
        </p:spPr>
      </p:pic>
    </p:spTree>
    <p:extLst>
      <p:ext uri="{BB962C8B-B14F-4D97-AF65-F5344CB8AC3E}">
        <p14:creationId xmlns:p14="http://schemas.microsoft.com/office/powerpoint/2010/main" val="353765853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Green">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2532905" y="458319"/>
            <a:ext cx="1755469" cy="603106"/>
          </a:xfrm>
          <a:prstGeom prst="rect">
            <a:avLst/>
          </a:prstGeom>
        </p:spPr>
      </p:pic>
      <p:sp>
        <p:nvSpPr>
          <p:cNvPr id="6" name="Title 4"/>
          <p:cNvSpPr>
            <a:spLocks noGrp="1"/>
          </p:cNvSpPr>
          <p:nvPr>
            <p:ph type="title"/>
          </p:nvPr>
        </p:nvSpPr>
        <p:spPr>
          <a:xfrm>
            <a:off x="745865" y="2953840"/>
            <a:ext cx="11836008" cy="1079598"/>
          </a:xfrm>
        </p:spPr>
        <p:txBody>
          <a:bodyPr/>
          <a:lstStyle>
            <a:lvl1pPr algn="l">
              <a:defRPr sz="6600">
                <a:solidFill>
                  <a:schemeClr val="accent2"/>
                </a:solidFill>
              </a:defRPr>
            </a:lvl1pPr>
          </a:lstStyle>
          <a:p>
            <a:r>
              <a:rPr lang="en-US"/>
              <a:t>Click to edit Master title style</a:t>
            </a:r>
            <a:endParaRPr lang="en-US" dirty="0"/>
          </a:p>
        </p:txBody>
      </p:sp>
      <p:sp>
        <p:nvSpPr>
          <p:cNvPr id="9" name="Text Placeholder 6"/>
          <p:cNvSpPr>
            <a:spLocks noGrp="1"/>
          </p:cNvSpPr>
          <p:nvPr>
            <p:ph type="body" sz="quarter" idx="10"/>
          </p:nvPr>
        </p:nvSpPr>
        <p:spPr>
          <a:xfrm>
            <a:off x="745866" y="5729289"/>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2" name="Picture 1"/>
          <p:cNvPicPr>
            <a:picLocks noChangeAspect="1"/>
          </p:cNvPicPr>
          <p:nvPr/>
        </p:nvPicPr>
        <p:blipFill>
          <a:blip r:embed="rId4"/>
          <a:stretch>
            <a:fillRect/>
          </a:stretch>
        </p:blipFill>
        <p:spPr>
          <a:xfrm>
            <a:off x="887995" y="1823479"/>
            <a:ext cx="651881" cy="436457"/>
          </a:xfrm>
          <a:prstGeom prst="rect">
            <a:avLst/>
          </a:prstGeom>
        </p:spPr>
      </p:pic>
    </p:spTree>
    <p:extLst>
      <p:ext uri="{BB962C8B-B14F-4D97-AF65-F5344CB8AC3E}">
        <p14:creationId xmlns:p14="http://schemas.microsoft.com/office/powerpoint/2010/main" val="4036233584"/>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Quote Orange">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2532700" y="461202"/>
            <a:ext cx="1747081" cy="600224"/>
          </a:xfrm>
          <a:prstGeom prst="rect">
            <a:avLst/>
          </a:prstGeom>
        </p:spPr>
      </p:pic>
      <p:sp>
        <p:nvSpPr>
          <p:cNvPr id="7" name="Title 4"/>
          <p:cNvSpPr>
            <a:spLocks noGrp="1"/>
          </p:cNvSpPr>
          <p:nvPr>
            <p:ph type="title"/>
          </p:nvPr>
        </p:nvSpPr>
        <p:spPr>
          <a:xfrm>
            <a:off x="745865" y="2953840"/>
            <a:ext cx="11836008" cy="1079598"/>
          </a:xfrm>
        </p:spPr>
        <p:txBody>
          <a:bodyPr/>
          <a:lstStyle>
            <a:lvl1pPr algn="l">
              <a:defRPr sz="6600">
                <a:solidFill>
                  <a:schemeClr val="accent4"/>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745866" y="5729289"/>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1" name="Picture 10"/>
          <p:cNvPicPr>
            <a:picLocks noChangeAspect="1"/>
          </p:cNvPicPr>
          <p:nvPr/>
        </p:nvPicPr>
        <p:blipFill>
          <a:blip r:embed="rId4"/>
          <a:stretch>
            <a:fillRect/>
          </a:stretch>
        </p:blipFill>
        <p:spPr>
          <a:xfrm>
            <a:off x="887997" y="1830574"/>
            <a:ext cx="648383" cy="434116"/>
          </a:xfrm>
          <a:prstGeom prst="rect">
            <a:avLst/>
          </a:prstGeom>
        </p:spPr>
      </p:pic>
    </p:spTree>
    <p:extLst>
      <p:ext uri="{BB962C8B-B14F-4D97-AF65-F5344CB8AC3E}">
        <p14:creationId xmlns:p14="http://schemas.microsoft.com/office/powerpoint/2010/main" val="15283694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Quote Red">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12529848" y="459183"/>
            <a:ext cx="1752958" cy="602243"/>
          </a:xfrm>
          <a:prstGeom prst="rect">
            <a:avLst/>
          </a:prstGeom>
        </p:spPr>
      </p:pic>
      <p:sp>
        <p:nvSpPr>
          <p:cNvPr id="6" name="Title 4"/>
          <p:cNvSpPr>
            <a:spLocks noGrp="1"/>
          </p:cNvSpPr>
          <p:nvPr>
            <p:ph type="title"/>
          </p:nvPr>
        </p:nvSpPr>
        <p:spPr>
          <a:xfrm>
            <a:off x="745865" y="2953840"/>
            <a:ext cx="11836008" cy="1079598"/>
          </a:xfrm>
        </p:spPr>
        <p:txBody>
          <a:bodyPr/>
          <a:lstStyle>
            <a:lvl1pPr algn="l">
              <a:defRPr sz="6600">
                <a:solidFill>
                  <a:schemeClr val="accent5"/>
                </a:solidFill>
              </a:defRPr>
            </a:lvl1pPr>
          </a:lstStyle>
          <a:p>
            <a:r>
              <a:rPr lang="en-US"/>
              <a:t>Click to edit Master title style</a:t>
            </a:r>
            <a:endParaRPr lang="en-US" dirty="0"/>
          </a:p>
        </p:txBody>
      </p:sp>
      <p:sp>
        <p:nvSpPr>
          <p:cNvPr id="8" name="Text Placeholder 6"/>
          <p:cNvSpPr>
            <a:spLocks noGrp="1"/>
          </p:cNvSpPr>
          <p:nvPr>
            <p:ph type="body" sz="quarter" idx="10"/>
          </p:nvPr>
        </p:nvSpPr>
        <p:spPr>
          <a:xfrm>
            <a:off x="745866" y="5729289"/>
            <a:ext cx="11836400" cy="517065"/>
          </a:xfrm>
        </p:spPr>
        <p:txBody>
          <a:bodyPr/>
          <a:lstStyle>
            <a:lvl1pPr marL="0" indent="0">
              <a:buNone/>
              <a:defRPr sz="2400">
                <a:gradFill>
                  <a:gsLst>
                    <a:gs pos="1250">
                      <a:schemeClr val="bg1"/>
                    </a:gs>
                    <a:gs pos="100000">
                      <a:schemeClr val="bg1"/>
                    </a:gs>
                  </a:gsLst>
                  <a:lin ang="5400000" scaled="0"/>
                </a:gradFill>
                <a:latin typeface="+mn-lt"/>
              </a:defRPr>
            </a:lvl1pPr>
            <a:lvl2pPr marL="403372" indent="0">
              <a:buNone/>
              <a:defRPr>
                <a:gradFill>
                  <a:gsLst>
                    <a:gs pos="1250">
                      <a:schemeClr val="bg1"/>
                    </a:gs>
                    <a:gs pos="100000">
                      <a:schemeClr val="bg1"/>
                    </a:gs>
                  </a:gsLst>
                  <a:lin ang="5400000" scaled="0"/>
                </a:gradFill>
              </a:defRPr>
            </a:lvl2pPr>
            <a:lvl3pPr marL="672286" indent="0">
              <a:buNone/>
              <a:defRPr>
                <a:gradFill>
                  <a:gsLst>
                    <a:gs pos="1250">
                      <a:schemeClr val="bg1"/>
                    </a:gs>
                    <a:gs pos="100000">
                      <a:schemeClr val="bg1"/>
                    </a:gs>
                  </a:gsLst>
                  <a:lin ang="5400000" scaled="0"/>
                </a:gradFill>
              </a:defRPr>
            </a:lvl3pPr>
            <a:lvl4pPr marL="941201" indent="0">
              <a:buNone/>
              <a:defRPr>
                <a:gradFill>
                  <a:gsLst>
                    <a:gs pos="1250">
                      <a:schemeClr val="bg1"/>
                    </a:gs>
                    <a:gs pos="100000">
                      <a:schemeClr val="bg1"/>
                    </a:gs>
                  </a:gsLst>
                  <a:lin ang="5400000" scaled="0"/>
                </a:gradFill>
              </a:defRPr>
            </a:lvl4pPr>
            <a:lvl5pPr marL="1210115" indent="0">
              <a:buNone/>
              <a:defRPr>
                <a:gradFill>
                  <a:gsLst>
                    <a:gs pos="1250">
                      <a:schemeClr val="bg1"/>
                    </a:gs>
                    <a:gs pos="100000">
                      <a:schemeClr val="bg1"/>
                    </a:gs>
                  </a:gsLst>
                  <a:lin ang="5400000" scaled="0"/>
                </a:gradFill>
              </a:defRPr>
            </a:lvl5pPr>
          </a:lstStyle>
          <a:p>
            <a:pPr lvl="0"/>
            <a:r>
              <a:rPr lang="en-US"/>
              <a:t>Click to edit Master text styles</a:t>
            </a:r>
          </a:p>
        </p:txBody>
      </p:sp>
      <p:pic>
        <p:nvPicPr>
          <p:cNvPr id="10" name="Picture 9"/>
          <p:cNvPicPr>
            <a:picLocks noChangeAspect="1"/>
          </p:cNvPicPr>
          <p:nvPr/>
        </p:nvPicPr>
        <p:blipFill>
          <a:blip r:embed="rId4"/>
          <a:stretch>
            <a:fillRect/>
          </a:stretch>
        </p:blipFill>
        <p:spPr>
          <a:xfrm>
            <a:off x="887995" y="1820074"/>
            <a:ext cx="658675" cy="441006"/>
          </a:xfrm>
          <a:prstGeom prst="rect">
            <a:avLst/>
          </a:prstGeom>
        </p:spPr>
      </p:pic>
    </p:spTree>
    <p:extLst>
      <p:ext uri="{BB962C8B-B14F-4D97-AF65-F5344CB8AC3E}">
        <p14:creationId xmlns:p14="http://schemas.microsoft.com/office/powerpoint/2010/main" val="164610272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57985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Blank Blue">
    <p:bg>
      <p:bgPr>
        <a:solidFill>
          <a:srgbClr val="00BBC9"/>
        </a:solidFill>
        <a:effectLst/>
      </p:bgPr>
    </p:bg>
    <p:spTree>
      <p:nvGrpSpPr>
        <p:cNvPr id="1" name=""/>
        <p:cNvGrpSpPr/>
        <p:nvPr/>
      </p:nvGrpSpPr>
      <p:grpSpPr>
        <a:xfrm>
          <a:off x="0" y="0"/>
          <a:ext cx="0" cy="0"/>
          <a:chOff x="0" y="0"/>
          <a:chExt cx="0" cy="0"/>
        </a:xfrm>
      </p:grpSpPr>
      <p:pic>
        <p:nvPicPr>
          <p:cNvPr id="2" name="Picture 1" descr="PPT_CircleLines_Transparent.png"/>
          <p:cNvPicPr>
            <a:picLocks noChangeAspect="1"/>
          </p:cNvPicPr>
          <p:nvPr/>
        </p:nvPicPr>
        <p:blipFill>
          <a:blip r:embed="rId2">
            <a:alphaModFix amt="6800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296430433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
        <p:nvSpPr>
          <p:cNvPr id="4" name="Content Placeholder 2"/>
          <p:cNvSpPr>
            <a:spLocks noGrp="1"/>
          </p:cNvSpPr>
          <p:nvPr>
            <p:ph idx="14"/>
          </p:nvPr>
        </p:nvSpPr>
        <p:spPr>
          <a:xfrm>
            <a:off x="704476" y="1893515"/>
            <a:ext cx="13274793" cy="492443"/>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32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174214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Blank Green">
    <p:bg>
      <p:bgPr>
        <a:solidFill>
          <a:schemeClr val="accent2"/>
        </a:solidFill>
        <a:effectLst/>
      </p:bgPr>
    </p:bg>
    <p:spTree>
      <p:nvGrpSpPr>
        <p:cNvPr id="1" name=""/>
        <p:cNvGrpSpPr/>
        <p:nvPr/>
      </p:nvGrpSpPr>
      <p:grpSpPr>
        <a:xfrm>
          <a:off x="0" y="0"/>
          <a:ext cx="0" cy="0"/>
          <a:chOff x="0" y="0"/>
          <a:chExt cx="0" cy="0"/>
        </a:xfrm>
      </p:grpSpPr>
      <p:pic>
        <p:nvPicPr>
          <p:cNvPr id="2" name="Picture 1" descr="PPT_Heatmap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6" name="Picture 5"/>
          <p:cNvPicPr>
            <a:picLocks noChangeAspect="1"/>
          </p:cNvPicPr>
          <p:nvPr/>
        </p:nvPicPr>
        <p:blipFill>
          <a:blip r:embed="rId3"/>
          <a:stretch>
            <a:fillRect/>
          </a:stretch>
        </p:blipFill>
        <p:spPr>
          <a:xfrm>
            <a:off x="12709931" y="385385"/>
            <a:ext cx="1581595" cy="543370"/>
          </a:xfrm>
          <a:prstGeom prst="rect">
            <a:avLst/>
          </a:prstGeom>
        </p:spPr>
      </p:pic>
    </p:spTree>
    <p:extLst>
      <p:ext uri="{BB962C8B-B14F-4D97-AF65-F5344CB8AC3E}">
        <p14:creationId xmlns:p14="http://schemas.microsoft.com/office/powerpoint/2010/main" val="5963292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Blank Orange">
    <p:bg>
      <p:bgPr>
        <a:solidFill>
          <a:schemeClr val="accent4"/>
        </a:solidFill>
        <a:effectLst/>
      </p:bgPr>
    </p:bg>
    <p:spTree>
      <p:nvGrpSpPr>
        <p:cNvPr id="1" name=""/>
        <p:cNvGrpSpPr/>
        <p:nvPr/>
      </p:nvGrpSpPr>
      <p:grpSpPr>
        <a:xfrm>
          <a:off x="0" y="0"/>
          <a:ext cx="0" cy="0"/>
          <a:chOff x="0" y="0"/>
          <a:chExt cx="0" cy="0"/>
        </a:xfrm>
      </p:grpSpPr>
      <p:pic>
        <p:nvPicPr>
          <p:cNvPr id="2" name="Picture 1" descr="PPT_StackedBar_Transparen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6" name="Picture 5"/>
          <p:cNvPicPr>
            <a:picLocks noChangeAspect="1"/>
          </p:cNvPicPr>
          <p:nvPr/>
        </p:nvPicPr>
        <p:blipFill>
          <a:blip r:embed="rId3"/>
          <a:stretch>
            <a:fillRect/>
          </a:stretch>
        </p:blipFill>
        <p:spPr>
          <a:xfrm>
            <a:off x="12709931" y="385385"/>
            <a:ext cx="1581595" cy="543370"/>
          </a:xfrm>
          <a:prstGeom prst="rect">
            <a:avLst/>
          </a:prstGeom>
        </p:spPr>
      </p:pic>
    </p:spTree>
    <p:extLst>
      <p:ext uri="{BB962C8B-B14F-4D97-AF65-F5344CB8AC3E}">
        <p14:creationId xmlns:p14="http://schemas.microsoft.com/office/powerpoint/2010/main" val="3150202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Blank Red">
    <p:bg>
      <p:bgPr>
        <a:solidFill>
          <a:schemeClr val="accent5"/>
        </a:solidFill>
        <a:effectLst/>
      </p:bgPr>
    </p:bg>
    <p:spTree>
      <p:nvGrpSpPr>
        <p:cNvPr id="1" name=""/>
        <p:cNvGrpSpPr/>
        <p:nvPr/>
      </p:nvGrpSpPr>
      <p:grpSpPr>
        <a:xfrm>
          <a:off x="0" y="0"/>
          <a:ext cx="0" cy="0"/>
          <a:chOff x="0" y="0"/>
          <a:chExt cx="0" cy="0"/>
        </a:xfrm>
      </p:grpSpPr>
      <p:pic>
        <p:nvPicPr>
          <p:cNvPr id="5" name="Picture 4" descr="PPT_Gandt_Transparent.png"/>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p:cNvPicPr>
            <a:picLocks noChangeAspect="1"/>
          </p:cNvPicPr>
          <p:nvPr/>
        </p:nvPicPr>
        <p:blipFill>
          <a:blip r:embed="rId3"/>
          <a:stretch>
            <a:fillRect/>
          </a:stretch>
        </p:blipFill>
        <p:spPr>
          <a:xfrm>
            <a:off x="12709931" y="385385"/>
            <a:ext cx="1581595" cy="543370"/>
          </a:xfrm>
          <a:prstGeom prst="rect">
            <a:avLst/>
          </a:prstGeom>
        </p:spPr>
      </p:pic>
    </p:spTree>
    <p:extLst>
      <p:ext uri="{BB962C8B-B14F-4D97-AF65-F5344CB8AC3E}">
        <p14:creationId xmlns:p14="http://schemas.microsoft.com/office/powerpoint/2010/main" val="24055734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Blank Purple">
    <p:bg>
      <p:bgPr>
        <a:solidFill>
          <a:schemeClr val="accent6"/>
        </a:solidFill>
        <a:effectLst/>
      </p:bgPr>
    </p:bg>
    <p:spTree>
      <p:nvGrpSpPr>
        <p:cNvPr id="1" name=""/>
        <p:cNvGrpSpPr/>
        <p:nvPr/>
      </p:nvGrpSpPr>
      <p:grpSpPr>
        <a:xfrm>
          <a:off x="0" y="0"/>
          <a:ext cx="0" cy="0"/>
          <a:chOff x="0" y="0"/>
          <a:chExt cx="0" cy="0"/>
        </a:xfrm>
      </p:grpSpPr>
      <p:pic>
        <p:nvPicPr>
          <p:cNvPr id="2" name="Picture 1" descr="PPT_Lines_Transparent.png"/>
          <p:cNvPicPr>
            <a:picLocks noChangeAspect="1"/>
          </p:cNvPicPr>
          <p:nvPr/>
        </p:nvPicPr>
        <p:blipFill>
          <a:blip r:embed="rId2">
            <a:alphaModFix amt="28000"/>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5" name="Picture 4"/>
          <p:cNvPicPr>
            <a:picLocks noChangeAspect="1"/>
          </p:cNvPicPr>
          <p:nvPr/>
        </p:nvPicPr>
        <p:blipFill>
          <a:blip r:embed="rId3"/>
          <a:stretch>
            <a:fillRect/>
          </a:stretch>
        </p:blipFill>
        <p:spPr>
          <a:xfrm>
            <a:off x="12709931" y="385385"/>
            <a:ext cx="1581595" cy="543370"/>
          </a:xfrm>
          <a:prstGeom prst="rect">
            <a:avLst/>
          </a:prstGeom>
        </p:spPr>
      </p:pic>
    </p:spTree>
    <p:extLst>
      <p:ext uri="{BB962C8B-B14F-4D97-AF65-F5344CB8AC3E}">
        <p14:creationId xmlns:p14="http://schemas.microsoft.com/office/powerpoint/2010/main" val="1820795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Full-Color Logo Bumper">
    <p:bg>
      <p:bgPr>
        <a:solidFill>
          <a:srgbClr val="FFFFFF"/>
        </a:solidFill>
        <a:effectLst/>
      </p:bgPr>
    </p:bg>
    <p:spTree>
      <p:nvGrpSpPr>
        <p:cNvPr id="1" name=""/>
        <p:cNvGrpSpPr/>
        <p:nvPr/>
      </p:nvGrpSpPr>
      <p:grpSpPr>
        <a:xfrm>
          <a:off x="0" y="0"/>
          <a:ext cx="0" cy="0"/>
          <a:chOff x="0" y="0"/>
          <a:chExt cx="0" cy="0"/>
        </a:xfrm>
      </p:grpSpPr>
      <p:pic>
        <p:nvPicPr>
          <p:cNvPr id="6" name="Picture 5" descr="PPT_GradientGandtBlu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a:blipFill rotWithShape="1">
            <a:blip r:embed="rId3"/>
            <a:stretch>
              <a:fillRect/>
            </a:stretch>
          </a:blipFill>
        </p:spPr>
      </p:pic>
      <p:sp>
        <p:nvSpPr>
          <p:cNvPr id="2" name="Rectangle 1"/>
          <p:cNvSpPr/>
          <p:nvPr/>
        </p:nvSpPr>
        <p:spPr>
          <a:xfrm>
            <a:off x="5407147" y="7544048"/>
            <a:ext cx="3816108" cy="307777"/>
          </a:xfrm>
          <a:prstGeom prst="rect">
            <a:avLst/>
          </a:prstGeom>
        </p:spPr>
        <p:txBody>
          <a:bodyPr wrap="none">
            <a:spAutoFit/>
          </a:bodyPr>
          <a:lstStyle/>
          <a:p>
            <a:pPr algn="ctr" defTabSz="1096702" eaLnBrk="0" hangingPunct="0"/>
            <a:r>
              <a:rPr lang="en-US" sz="1400" dirty="0">
                <a:solidFill>
                  <a:schemeClr val="tx1"/>
                </a:solidFill>
                <a:cs typeface="Arial" panose="020B0604020202020204" pitchFamily="34" charset="0"/>
              </a:rPr>
              <a:t>© 2017 Tableau Software. All rights reserved. </a:t>
            </a:r>
          </a:p>
        </p:txBody>
      </p:sp>
      <p:pic>
        <p:nvPicPr>
          <p:cNvPr id="9" name="Picture 8"/>
          <p:cNvPicPr>
            <a:picLocks noChangeAspect="1"/>
          </p:cNvPicPr>
          <p:nvPr/>
        </p:nvPicPr>
        <p:blipFill>
          <a:blip r:embed="rId4"/>
          <a:stretch>
            <a:fillRect/>
          </a:stretch>
        </p:blipFill>
        <p:spPr>
          <a:xfrm>
            <a:off x="1720040" y="1487892"/>
            <a:ext cx="10941954" cy="3759200"/>
          </a:xfrm>
          <a:prstGeom prst="rect">
            <a:avLst/>
          </a:prstGeom>
        </p:spPr>
      </p:pic>
      <p:sp>
        <p:nvSpPr>
          <p:cNvPr id="10" name="TextBox 9"/>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26040611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5_Closing Slide Blue">
    <p:bg>
      <p:bgPr>
        <a:solidFill>
          <a:srgbClr val="2F3F59"/>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E5CC0B9-CAA6-46B7-AE4C-D6517AEE2853}"/>
              </a:ext>
            </a:extLst>
          </p:cNvPr>
          <p:cNvPicPr>
            <a:picLocks noChangeAspect="1"/>
          </p:cNvPicPr>
          <p:nvPr/>
        </p:nvPicPr>
        <p:blipFill>
          <a:blip r:embed="rId2"/>
          <a:stretch>
            <a:fillRect/>
          </a:stretch>
        </p:blipFill>
        <p:spPr>
          <a:xfrm>
            <a:off x="503676" y="2517141"/>
            <a:ext cx="9000310" cy="3998192"/>
          </a:xfrm>
          <a:prstGeom prst="rect">
            <a:avLst/>
          </a:prstGeom>
        </p:spPr>
      </p:pic>
      <p:pic>
        <p:nvPicPr>
          <p:cNvPr id="5" name="Picture 4">
            <a:extLst>
              <a:ext uri="{FF2B5EF4-FFF2-40B4-BE49-F238E27FC236}">
                <a16:creationId xmlns:a16="http://schemas.microsoft.com/office/drawing/2014/main" id="{3FA0F3FD-4FA8-471C-8A35-2CC16715ED2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564" b="30057"/>
          <a:stretch/>
        </p:blipFill>
        <p:spPr>
          <a:xfrm>
            <a:off x="503677" y="222070"/>
            <a:ext cx="6158382" cy="1606732"/>
          </a:xfrm>
          <a:prstGeom prst="rect">
            <a:avLst/>
          </a:prstGeom>
        </p:spPr>
      </p:pic>
      <p:pic>
        <p:nvPicPr>
          <p:cNvPr id="4" name="Picture 3">
            <a:extLst>
              <a:ext uri="{FF2B5EF4-FFF2-40B4-BE49-F238E27FC236}">
                <a16:creationId xmlns:a16="http://schemas.microsoft.com/office/drawing/2014/main" id="{963D8F48-A1E5-4AB7-9D67-794DE47F06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5338" y="5442859"/>
            <a:ext cx="3704136" cy="2374446"/>
          </a:xfrm>
          <a:prstGeom prst="rect">
            <a:avLst/>
          </a:prstGeom>
        </p:spPr>
      </p:pic>
    </p:spTree>
    <p:extLst>
      <p:ext uri="{BB962C8B-B14F-4D97-AF65-F5344CB8AC3E}">
        <p14:creationId xmlns:p14="http://schemas.microsoft.com/office/powerpoint/2010/main" val="393929545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hasCustomPrompt="1"/>
          </p:nvPr>
        </p:nvSpPr>
        <p:spPr>
          <a:xfrm>
            <a:off x="818708" y="1614295"/>
            <a:ext cx="5337174" cy="3266728"/>
          </a:xfrm>
          <a:prstGeom prst="rect">
            <a:avLst/>
          </a:prstGeom>
        </p:spPr>
        <p:txBody>
          <a:bodyPr vert="horz" lIns="0" tIns="0" rIns="0" bIns="0">
            <a:spAutoFit/>
          </a:bodyPr>
          <a:lstStyle>
            <a:lvl1pPr marL="0" indent="0">
              <a:lnSpc>
                <a:spcPct val="150000"/>
              </a:lnSpc>
              <a:spcBef>
                <a:spcPts val="0"/>
              </a:spcBef>
              <a:buFontTx/>
              <a:buNone/>
              <a:defRPr sz="2400" b="0" i="0" baseline="0">
                <a:solidFill>
                  <a:srgbClr val="0F3B5E"/>
                </a:solidFill>
                <a:latin typeface="Poppins" panose="00000500000000000000" pitchFamily="2" charset="0"/>
                <a:cs typeface="Poppins" panose="00000500000000000000" pitchFamily="2" charset="0"/>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a:t>[Topic One]</a:t>
            </a:r>
          </a:p>
          <a:p>
            <a:pPr>
              <a:spcBef>
                <a:spcPts val="0"/>
              </a:spcBef>
            </a:pPr>
            <a:r>
              <a:rPr lang="en-US"/>
              <a:t>[Topic Two]</a:t>
            </a:r>
          </a:p>
          <a:p>
            <a:pPr>
              <a:spcBef>
                <a:spcPts val="0"/>
              </a:spcBef>
            </a:pPr>
            <a:r>
              <a:rPr lang="en-US"/>
              <a:t>[Topic Three]</a:t>
            </a:r>
          </a:p>
          <a:p>
            <a:pPr>
              <a:spcBef>
                <a:spcPts val="0"/>
              </a:spcBef>
            </a:pPr>
            <a:r>
              <a:rPr lang="en-US"/>
              <a:t>[Topic Four]</a:t>
            </a:r>
          </a:p>
          <a:p>
            <a:pPr>
              <a:spcBef>
                <a:spcPts val="0"/>
              </a:spcBef>
            </a:pPr>
            <a:r>
              <a:rPr lang="en-US"/>
              <a:t>[Topic Five]</a:t>
            </a:r>
          </a:p>
          <a:p>
            <a:pPr>
              <a:spcBef>
                <a:spcPts val="0"/>
              </a:spcBef>
            </a:pPr>
            <a:r>
              <a:rPr lang="en-US"/>
              <a:t>[Topic Six]</a:t>
            </a:r>
          </a:p>
        </p:txBody>
      </p:sp>
      <p:sp>
        <p:nvSpPr>
          <p:cNvPr id="35" name="Text Placeholder 32"/>
          <p:cNvSpPr>
            <a:spLocks noGrp="1"/>
          </p:cNvSpPr>
          <p:nvPr>
            <p:ph type="body" sz="quarter" idx="12" hasCustomPrompt="1"/>
          </p:nvPr>
        </p:nvSpPr>
        <p:spPr>
          <a:xfrm>
            <a:off x="6433609" y="1614295"/>
            <a:ext cx="7378086" cy="3266728"/>
          </a:xfrm>
          <a:prstGeom prst="rect">
            <a:avLst/>
          </a:prstGeom>
        </p:spPr>
        <p:txBody>
          <a:bodyPr vert="horz" wrap="square" lIns="0" tIns="0" rIns="0" bIns="0">
            <a:spAutoFit/>
          </a:bodyPr>
          <a:lstStyle>
            <a:lvl1pPr marL="0" marR="0" indent="0" algn="l" defTabSz="1306169" rtl="0" eaLnBrk="1" fontAlgn="auto" latinLnBrk="0" hangingPunct="1">
              <a:lnSpc>
                <a:spcPct val="150000"/>
              </a:lnSpc>
              <a:spcBef>
                <a:spcPts val="0"/>
              </a:spcBef>
              <a:spcAft>
                <a:spcPts val="0"/>
              </a:spcAft>
              <a:buClrTx/>
              <a:buSzTx/>
              <a:buFontTx/>
              <a:buNone/>
              <a:tabLst/>
              <a:defRPr sz="2400" b="0" i="0" baseline="0">
                <a:solidFill>
                  <a:srgbClr val="0F3B5E"/>
                </a:solidFill>
                <a:latin typeface="Poppins" panose="00000500000000000000" pitchFamily="2" charset="0"/>
                <a:cs typeface="Poppins" panose="00000500000000000000" pitchFamily="2" charset="0"/>
              </a:defRPr>
            </a:lvl1pPr>
            <a:lvl2pPr marL="0" indent="0">
              <a:lnSpc>
                <a:spcPct val="150000"/>
              </a:lnSpc>
              <a:buFontTx/>
              <a:buNone/>
              <a:defRPr sz="2900" baseline="0"/>
            </a:lvl2pPr>
            <a:lvl3pPr marL="0" indent="0">
              <a:lnSpc>
                <a:spcPct val="150000"/>
              </a:lnSpc>
              <a:buFontTx/>
              <a:buNone/>
              <a:defRPr sz="2900" baseline="0"/>
            </a:lvl3pPr>
            <a:lvl4pPr marL="0" indent="0">
              <a:lnSpc>
                <a:spcPct val="150000"/>
              </a:lnSpc>
              <a:buFontTx/>
              <a:buNone/>
              <a:defRPr sz="2900" baseline="0"/>
            </a:lvl4pPr>
            <a:lvl5pPr marL="0" indent="0">
              <a:lnSpc>
                <a:spcPct val="150000"/>
              </a:lnSpc>
              <a:buFontTx/>
              <a:buNone/>
              <a:defRPr sz="2900" baseline="0"/>
            </a:lvl5pPr>
          </a:lstStyle>
          <a:p>
            <a:pPr>
              <a:spcBef>
                <a:spcPts val="0"/>
              </a:spcBef>
            </a:pPr>
            <a:r>
              <a:rPr lang="en-US"/>
              <a:t>Slide [#]</a:t>
            </a:r>
          </a:p>
          <a:p>
            <a:pPr>
              <a:spcBef>
                <a:spcPts val="0"/>
              </a:spcBef>
            </a:pPr>
            <a:r>
              <a:rPr lang="en-US"/>
              <a:t>Slide [#]</a:t>
            </a:r>
          </a:p>
          <a:p>
            <a:pPr>
              <a:spcBef>
                <a:spcPts val="0"/>
              </a:spcBef>
            </a:pPr>
            <a:r>
              <a:rPr lang="en-US"/>
              <a:t>Slide [#]</a:t>
            </a:r>
          </a:p>
          <a:p>
            <a:pPr>
              <a:spcBef>
                <a:spcPts val="0"/>
              </a:spcBef>
            </a:pPr>
            <a:r>
              <a:rPr lang="en-US"/>
              <a:t>Slide [#]</a:t>
            </a:r>
          </a:p>
          <a:p>
            <a:pPr>
              <a:spcBef>
                <a:spcPts val="0"/>
              </a:spcBef>
            </a:pPr>
            <a:r>
              <a:rPr lang="en-US"/>
              <a:t>Slide [#]</a:t>
            </a:r>
          </a:p>
          <a:p>
            <a:pPr>
              <a:spcBef>
                <a:spcPts val="0"/>
              </a:spcBef>
            </a:pPr>
            <a:r>
              <a:rPr lang="en-US"/>
              <a:t>Slide [#]</a:t>
            </a:r>
          </a:p>
        </p:txBody>
      </p:sp>
      <p:sp>
        <p:nvSpPr>
          <p:cNvPr id="7" name="Rectangle 6">
            <a:extLst>
              <a:ext uri="{FF2B5EF4-FFF2-40B4-BE49-F238E27FC236}">
                <a16:creationId xmlns:a16="http://schemas.microsoft.com/office/drawing/2014/main" id="{C768F88E-47F8-E54D-99EB-CDD36F1596B4}"/>
              </a:ext>
            </a:extLst>
          </p:cNvPr>
          <p:cNvSpPr/>
          <p:nvPr/>
        </p:nvSpPr>
        <p:spPr>
          <a:xfrm>
            <a:off x="1" y="0"/>
            <a:ext cx="382772" cy="8229600"/>
          </a:xfrm>
          <a:prstGeom prst="rect">
            <a:avLst/>
          </a:prstGeom>
          <a:solidFill>
            <a:srgbClr val="1F43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8" name="Text Placeholder 3">
            <a:extLst>
              <a:ext uri="{FF2B5EF4-FFF2-40B4-BE49-F238E27FC236}">
                <a16:creationId xmlns:a16="http://schemas.microsoft.com/office/drawing/2014/main" id="{EF506BA5-3339-034F-BE7F-24812D1CB808}"/>
              </a:ext>
            </a:extLst>
          </p:cNvPr>
          <p:cNvSpPr>
            <a:spLocks noGrp="1"/>
          </p:cNvSpPr>
          <p:nvPr>
            <p:ph type="body" sz="quarter" idx="14" hasCustomPrompt="1"/>
          </p:nvPr>
        </p:nvSpPr>
        <p:spPr>
          <a:xfrm>
            <a:off x="818708" y="652348"/>
            <a:ext cx="12992987" cy="553998"/>
          </a:xfrm>
          <a:prstGeom prst="rect">
            <a:avLst/>
          </a:prstGeom>
        </p:spPr>
        <p:txBody>
          <a:bodyPr wrap="square" lIns="0" tIns="0" rIns="0" bIns="0">
            <a:spAutoFit/>
          </a:bodyPr>
          <a:lstStyle>
            <a:lvl1pPr marL="0" indent="0">
              <a:buNone/>
              <a:defRPr sz="4000" b="0" i="0" baseline="0">
                <a:solidFill>
                  <a:srgbClr val="0E3B5E"/>
                </a:solidFill>
                <a:latin typeface="Poppins" panose="00000500000000000000" pitchFamily="2" charset="0"/>
                <a:cs typeface="Poppins" panose="00000500000000000000" pitchFamily="2" charset="0"/>
              </a:defRPr>
            </a:lvl1pPr>
            <a:lvl2pPr marL="653084" indent="0">
              <a:buNone/>
              <a:defRPr/>
            </a:lvl2pPr>
            <a:lvl3pPr marL="1306169" indent="0">
              <a:buNone/>
              <a:defRPr/>
            </a:lvl3pPr>
            <a:lvl4pPr marL="1959253" indent="0">
              <a:buNone/>
              <a:defRPr/>
            </a:lvl4pPr>
            <a:lvl5pPr marL="2612338" indent="0">
              <a:buNone/>
              <a:defRPr/>
            </a:lvl5pPr>
          </a:lstStyle>
          <a:p>
            <a:r>
              <a:rPr lang="en-US"/>
              <a:t>Table of Contents/Agenda</a:t>
            </a:r>
          </a:p>
        </p:txBody>
      </p:sp>
      <p:pic>
        <p:nvPicPr>
          <p:cNvPr id="9" name="Picture 8">
            <a:extLst>
              <a:ext uri="{FF2B5EF4-FFF2-40B4-BE49-F238E27FC236}">
                <a16:creationId xmlns:a16="http://schemas.microsoft.com/office/drawing/2014/main" id="{B12DDD9B-79FC-4427-9119-59139980BAA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612880" y="7338517"/>
            <a:ext cx="2743200" cy="669073"/>
          </a:xfrm>
          <a:prstGeom prst="rect">
            <a:avLst/>
          </a:prstGeom>
        </p:spPr>
      </p:pic>
      <p:sp>
        <p:nvSpPr>
          <p:cNvPr id="10" name="TextBox 9">
            <a:extLst>
              <a:ext uri="{FF2B5EF4-FFF2-40B4-BE49-F238E27FC236}">
                <a16:creationId xmlns:a16="http://schemas.microsoft.com/office/drawing/2014/main" id="{CF2854D5-0EB8-4420-958F-4BA6124BD254}"/>
              </a:ext>
            </a:extLst>
          </p:cNvPr>
          <p:cNvSpPr txBox="1"/>
          <p:nvPr/>
        </p:nvSpPr>
        <p:spPr>
          <a:xfrm>
            <a:off x="981814" y="7784687"/>
            <a:ext cx="7711082" cy="276999"/>
          </a:xfrm>
          <a:prstGeom prst="rect">
            <a:avLst/>
          </a:prstGeom>
          <a:noFill/>
        </p:spPr>
        <p:txBody>
          <a:bodyPr wrap="square" rtlCol="0">
            <a:spAutoFit/>
          </a:bodyPr>
          <a:lstStyle/>
          <a:p>
            <a:pPr algn="l"/>
            <a:r>
              <a:rPr lang="en-US" sz="1200" i="1" dirty="0">
                <a:latin typeface="Poppins" panose="00000500000000000000" pitchFamily="2" charset="0"/>
                <a:cs typeface="Poppins" panose="00000500000000000000" pitchFamily="2" charset="0"/>
              </a:rPr>
              <a:t>Confidential material.  All rights reserved. Do not distribute. Prepared only  for intended recipient.</a:t>
            </a:r>
          </a:p>
        </p:txBody>
      </p:sp>
    </p:spTree>
    <p:extLst>
      <p:ext uri="{BB962C8B-B14F-4D97-AF65-F5344CB8AC3E}">
        <p14:creationId xmlns:p14="http://schemas.microsoft.com/office/powerpoint/2010/main" val="28593793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1010158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2185214"/>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32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Content Placeholder 2"/>
          <p:cNvSpPr>
            <a:spLocks noGrp="1"/>
          </p:cNvSpPr>
          <p:nvPr>
            <p:ph idx="15"/>
          </p:nvPr>
        </p:nvSpPr>
        <p:spPr>
          <a:xfrm>
            <a:off x="7311907" y="1893515"/>
            <a:ext cx="5943600" cy="2185214"/>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32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4189357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32857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dirty="0"/>
              <a:t>Click to edit Master title style</a:t>
            </a:r>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dirty="0"/>
              <a:t>Click to edit Master text styles</a:t>
            </a:r>
          </a:p>
        </p:txBody>
      </p:sp>
    </p:spTree>
    <p:extLst>
      <p:ext uri="{BB962C8B-B14F-4D97-AF65-F5344CB8AC3E}">
        <p14:creationId xmlns:p14="http://schemas.microsoft.com/office/powerpoint/2010/main" val="1512121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
        <p:nvSpPr>
          <p:cNvPr id="4" name="Content Placeholder 2"/>
          <p:cNvSpPr>
            <a:spLocks noGrp="1"/>
          </p:cNvSpPr>
          <p:nvPr>
            <p:ph idx="14"/>
          </p:nvPr>
        </p:nvSpPr>
        <p:spPr>
          <a:xfrm>
            <a:off x="704476" y="1893515"/>
            <a:ext cx="13274793" cy="492443"/>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32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p:txBody>
      </p:sp>
    </p:spTree>
    <p:extLst>
      <p:ext uri="{BB962C8B-B14F-4D97-AF65-F5344CB8AC3E}">
        <p14:creationId xmlns:p14="http://schemas.microsoft.com/office/powerpoint/2010/main" val="387413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No Bubble">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623248"/>
          </a:xfrm>
        </p:spPr>
        <p:txBody>
          <a:bodyPr/>
          <a:lstStyle>
            <a:lvl1pPr>
              <a:defRPr sz="4500">
                <a:latin typeface="BentonSans Book" panose="02000404020000020004" pitchFamily="2" charset="0"/>
              </a:defRPr>
            </a:lvl1pPr>
          </a:lstStyle>
          <a:p>
            <a:r>
              <a:rPr lang="en-US" dirty="0"/>
              <a:t>Click to edit Master title style</a:t>
            </a:r>
          </a:p>
        </p:txBody>
      </p:sp>
      <p:sp>
        <p:nvSpPr>
          <p:cNvPr id="3" name="Content Placeholder 2"/>
          <p:cNvSpPr>
            <a:spLocks noGrp="1"/>
          </p:cNvSpPr>
          <p:nvPr>
            <p:ph idx="14"/>
          </p:nvPr>
        </p:nvSpPr>
        <p:spPr>
          <a:xfrm>
            <a:off x="899160" y="1893515"/>
            <a:ext cx="12801600" cy="1546577"/>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3200" baseline="0">
                <a:solidFill>
                  <a:srgbClr val="4C4C4C"/>
                </a:solidFill>
                <a:latin typeface="Merriweather Light" panose="00000400000000000000" pitchFamily="2" charset="0"/>
                <a:cs typeface="Merriweather Light" panose="00000400000000000000" pitchFamily="2" charset="0"/>
              </a:defRPr>
            </a:lvl1pPr>
            <a:lvl2pPr marL="746125" indent="-457200">
              <a:spcBef>
                <a:spcPts val="0"/>
              </a:spcBef>
              <a:spcAft>
                <a:spcPts val="600"/>
              </a:spcAft>
              <a:buSzPct val="100000"/>
              <a:buFont typeface="+mj-lt"/>
              <a:buAutoNum type="romanUcPeriod"/>
              <a:defRPr sz="2400" baseline="0">
                <a:solidFill>
                  <a:srgbClr val="4C4C4C"/>
                </a:solidFill>
                <a:latin typeface="Merriweather Light" panose="00000400000000000000" pitchFamily="2" charset="0"/>
                <a:cs typeface="Merriweather Light" panose="00000400000000000000" pitchFamily="2" charset="0"/>
              </a:defRPr>
            </a:lvl2pPr>
            <a:lvl3pPr marL="969963" indent="-457200">
              <a:spcBef>
                <a:spcPts val="0"/>
              </a:spcBef>
              <a:spcAft>
                <a:spcPts val="600"/>
              </a:spcAft>
              <a:buSzPct val="100000"/>
              <a:buFont typeface="+mj-lt"/>
              <a:buAutoNum type="arabicPeriod"/>
              <a:defRPr sz="2100" baseline="0">
                <a:solidFill>
                  <a:srgbClr val="4C4C4C"/>
                </a:solidFill>
                <a:latin typeface="Merriweather Light" panose="00000400000000000000" pitchFamily="2" charset="0"/>
                <a:cs typeface="Merriweather Light" panose="00000400000000000000" pitchFamily="2" charset="0"/>
              </a:defRPr>
            </a:lvl3pPr>
            <a:lvl4pPr marL="1084262" indent="-342901">
              <a:spcBef>
                <a:spcPts val="0"/>
              </a:spcBef>
              <a:spcAft>
                <a:spcPts val="600"/>
              </a:spcAft>
              <a:buSzPct val="100000"/>
              <a:buFont typeface="+mj-lt"/>
              <a:buAutoNum type="arabicPeriod"/>
              <a:defRPr sz="1800" baseline="0">
                <a:solidFill>
                  <a:srgbClr val="4C4C4C"/>
                </a:solidFill>
                <a:latin typeface="Merriweather Light" panose="00000400000000000000" pitchFamily="2" charset="0"/>
              </a:defRPr>
            </a:lvl4pPr>
            <a:lvl5pPr marL="2063749" indent="0">
              <a:buSzPct val="100000"/>
              <a:buFont typeface="+mj-lt"/>
              <a:buNone/>
              <a:defRPr sz="1600">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18851938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636038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12788" y="601314"/>
            <a:ext cx="13244512" cy="553998"/>
          </a:xfrm>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C00553A-E3CF-457D-865E-5231BEA8CA35}" type="datetimeFigureOut">
              <a:rPr lang="en-US" smtClean="0"/>
              <a:t>4/13/2021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B82BE9-F3B9-454B-AE93-81F127F10773}" type="slidenum">
              <a:rPr lang="en-US" smtClean="0"/>
              <a:t>‹#›</a:t>
            </a:fld>
            <a:endParaRPr lang="en-US"/>
          </a:p>
        </p:txBody>
      </p:sp>
    </p:spTree>
    <p:extLst>
      <p:ext uri="{BB962C8B-B14F-4D97-AF65-F5344CB8AC3E}">
        <p14:creationId xmlns:p14="http://schemas.microsoft.com/office/powerpoint/2010/main" val="17633276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dirty="0"/>
              <a:t>Click icon to add table</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428300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a:defRPr/>
            </a:pPr>
            <a:endParaRPr lang="en-US" dirty="0">
              <a:solidFill>
                <a:prstClr val="white"/>
              </a:solidFill>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65920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92771"/>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32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380007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Walkin-Blue">
    <p:spTree>
      <p:nvGrpSpPr>
        <p:cNvPr id="1" name=""/>
        <p:cNvGrpSpPr/>
        <p:nvPr/>
      </p:nvGrpSpPr>
      <p:grpSpPr>
        <a:xfrm>
          <a:off x="0" y="0"/>
          <a:ext cx="0" cy="0"/>
          <a:chOff x="0" y="0"/>
          <a:chExt cx="0" cy="0"/>
        </a:xfrm>
      </p:grpSpPr>
      <p:sp>
        <p:nvSpPr>
          <p:cNvPr id="2" name="Rectangle 1"/>
          <p:cNvSpPr/>
          <p:nvPr/>
        </p:nvSpPr>
        <p:spPr bwMode="auto">
          <a:xfrm>
            <a:off x="323087" y="2493362"/>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16" fontAlgn="base">
              <a:lnSpc>
                <a:spcPct val="90000"/>
              </a:lnSpc>
              <a:spcBef>
                <a:spcPct val="0"/>
              </a:spcBef>
              <a:spcAft>
                <a:spcPct val="0"/>
              </a:spcAft>
            </a:pPr>
            <a:endParaRPr lang="en-US" sz="2822"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pic>
        <p:nvPicPr>
          <p:cNvPr id="7" name="Picture 6"/>
          <p:cNvPicPr>
            <a:picLocks noChangeAspect="1"/>
          </p:cNvPicPr>
          <p:nvPr/>
        </p:nvPicPr>
        <p:blipFill>
          <a:blip r:embed="rId3"/>
          <a:stretch>
            <a:fillRect/>
          </a:stretch>
        </p:blipFill>
        <p:spPr>
          <a:xfrm>
            <a:off x="1720040" y="1487892"/>
            <a:ext cx="10941954" cy="3759200"/>
          </a:xfrm>
          <a:prstGeom prst="rect">
            <a:avLst/>
          </a:prstGeom>
        </p:spPr>
      </p:pic>
      <p:sp>
        <p:nvSpPr>
          <p:cNvPr id="3" name="TextBox 2"/>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2363066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Walkin_purple">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Rectangle 1"/>
          <p:cNvSpPr/>
          <p:nvPr/>
        </p:nvSpPr>
        <p:spPr bwMode="auto">
          <a:xfrm>
            <a:off x="323087" y="2493362"/>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16" fontAlgn="base">
              <a:lnSpc>
                <a:spcPct val="90000"/>
              </a:lnSpc>
              <a:spcBef>
                <a:spcPct val="0"/>
              </a:spcBef>
              <a:spcAft>
                <a:spcPct val="0"/>
              </a:spcAft>
            </a:pPr>
            <a:endParaRPr lang="en-US" sz="2822"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720040" y="1487892"/>
            <a:ext cx="10941954" cy="3759200"/>
          </a:xfrm>
          <a:prstGeom prst="rect">
            <a:avLst/>
          </a:prstGeom>
        </p:spPr>
      </p:pic>
      <p:sp>
        <p:nvSpPr>
          <p:cNvPr id="9" name="TextBox 8"/>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34230475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Walkin_Re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Rectangle 1"/>
          <p:cNvSpPr/>
          <p:nvPr/>
        </p:nvSpPr>
        <p:spPr bwMode="auto">
          <a:xfrm>
            <a:off x="323087" y="2493362"/>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16" fontAlgn="base">
              <a:lnSpc>
                <a:spcPct val="90000"/>
              </a:lnSpc>
              <a:spcBef>
                <a:spcPct val="0"/>
              </a:spcBef>
              <a:spcAft>
                <a:spcPct val="0"/>
              </a:spcAft>
            </a:pPr>
            <a:endParaRPr lang="en-US" sz="2822"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720040" y="1487892"/>
            <a:ext cx="10941954" cy="3759200"/>
          </a:xfrm>
          <a:prstGeom prst="rect">
            <a:avLst/>
          </a:prstGeom>
        </p:spPr>
      </p:pic>
      <p:sp>
        <p:nvSpPr>
          <p:cNvPr id="9" name="TextBox 8"/>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299005160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92771"/>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32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81566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Walkin_Green">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Rectangle 1"/>
          <p:cNvSpPr/>
          <p:nvPr/>
        </p:nvSpPr>
        <p:spPr bwMode="auto">
          <a:xfrm>
            <a:off x="323087" y="2493362"/>
            <a:ext cx="7529968" cy="32352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5142" tIns="172114" rIns="215142" bIns="172114" numCol="1" spcCol="0" rtlCol="0" fromWordArt="0" anchor="t" anchorCtr="0" forceAA="0" compatLnSpc="1">
            <a:prstTxWarp prst="textNoShape">
              <a:avLst/>
            </a:prstTxWarp>
            <a:noAutofit/>
          </a:bodyPr>
          <a:lstStyle/>
          <a:p>
            <a:pPr algn="ctr" defTabSz="1096916" fontAlgn="base">
              <a:lnSpc>
                <a:spcPct val="90000"/>
              </a:lnSpc>
              <a:spcBef>
                <a:spcPct val="0"/>
              </a:spcBef>
              <a:spcAft>
                <a:spcPct val="0"/>
              </a:spcAft>
            </a:pPr>
            <a:endParaRPr lang="en-US" sz="2822" dirty="0">
              <a:gradFill>
                <a:gsLst>
                  <a:gs pos="0">
                    <a:srgbClr val="FFFFFF"/>
                  </a:gs>
                  <a:gs pos="100000">
                    <a:srgbClr val="FFFFFF"/>
                  </a:gs>
                </a:gsLst>
                <a:lin ang="5400000" scaled="0"/>
              </a:gradFill>
              <a:ea typeface="Segoe UI" pitchFamily="34" charset="0"/>
              <a:cs typeface="Arial" panose="020B0604020202020204" pitchFamily="34" charset="0"/>
            </a:endParaRPr>
          </a:p>
        </p:txBody>
      </p:sp>
      <p:pic>
        <p:nvPicPr>
          <p:cNvPr id="8" name="Picture 7"/>
          <p:cNvPicPr>
            <a:picLocks noChangeAspect="1"/>
          </p:cNvPicPr>
          <p:nvPr/>
        </p:nvPicPr>
        <p:blipFill>
          <a:blip r:embed="rId3"/>
          <a:stretch>
            <a:fillRect/>
          </a:stretch>
        </p:blipFill>
        <p:spPr>
          <a:xfrm>
            <a:off x="1720040" y="1487892"/>
            <a:ext cx="10941954" cy="3759200"/>
          </a:xfrm>
          <a:prstGeom prst="rect">
            <a:avLst/>
          </a:prstGeom>
        </p:spPr>
      </p:pic>
      <p:sp>
        <p:nvSpPr>
          <p:cNvPr id="9" name="TextBox 8"/>
          <p:cNvSpPr txBox="1"/>
          <p:nvPr/>
        </p:nvSpPr>
        <p:spPr>
          <a:xfrm>
            <a:off x="5241566" y="5913656"/>
            <a:ext cx="3892732" cy="1064907"/>
          </a:xfrm>
          <a:prstGeom prst="rect">
            <a:avLst/>
          </a:prstGeom>
          <a:noFill/>
          <a:effectLst>
            <a:outerShdw blurRad="50800" dist="38100" dir="2700000" algn="tl" rotWithShape="0">
              <a:prstClr val="black">
                <a:alpha val="40000"/>
              </a:prstClr>
            </a:outerShdw>
          </a:effectLst>
        </p:spPr>
        <p:txBody>
          <a:bodyPr wrap="none" lIns="182880" tIns="146304" rIns="182880" bIns="146304" rtlCol="0">
            <a:spAutoFit/>
          </a:bodyPr>
          <a:lstStyle/>
          <a:p>
            <a:pPr marL="0" lvl="0" indent="0" algn="ctr">
              <a:buNone/>
            </a:pPr>
            <a:r>
              <a:rPr lang="en-US" sz="5000" b="1" dirty="0">
                <a:solidFill>
                  <a:srgbClr val="FFFFFF"/>
                </a:solidFill>
              </a:rPr>
              <a:t># D a t a 1 7</a:t>
            </a:r>
          </a:p>
        </p:txBody>
      </p:sp>
    </p:spTree>
    <p:extLst>
      <p:ext uri="{BB962C8B-B14F-4D97-AF65-F5344CB8AC3E}">
        <p14:creationId xmlns:p14="http://schemas.microsoft.com/office/powerpoint/2010/main" val="424925165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p:cSld name="Welcome-Blue">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itle 1"/>
          <p:cNvSpPr>
            <a:spLocks noGrp="1"/>
          </p:cNvSpPr>
          <p:nvPr>
            <p:ph type="title" hasCustomPrompt="1"/>
          </p:nvPr>
        </p:nvSpPr>
        <p:spPr bwMode="auto">
          <a:xfrm>
            <a:off x="966787" y="3067957"/>
            <a:ext cx="12647362" cy="2877229"/>
          </a:xfrm>
          <a:noFill/>
        </p:spPr>
        <p:txBody>
          <a:bodyPr lIns="146304" tIns="91440" rIns="146304" bIns="91440" anchor="t" anchorCtr="0"/>
          <a:lstStyle>
            <a:lvl1pPr algn="l">
              <a:defRPr sz="9600" b="0" spc="-118" baseline="0">
                <a:solidFill>
                  <a:srgbClr val="FFFFFF"/>
                </a:solidFill>
              </a:defRPr>
            </a:lvl1pPr>
          </a:lstStyle>
          <a:p>
            <a:r>
              <a:rPr lang="en-US" dirty="0"/>
              <a:t>Welcome</a:t>
            </a:r>
          </a:p>
        </p:txBody>
      </p:sp>
      <p:pic>
        <p:nvPicPr>
          <p:cNvPr id="8" name="Picture 7"/>
          <p:cNvPicPr>
            <a:picLocks noChangeAspect="1"/>
          </p:cNvPicPr>
          <p:nvPr/>
        </p:nvPicPr>
        <p:blipFill>
          <a:blip r:embed="rId3"/>
          <a:stretch>
            <a:fillRect/>
          </a:stretch>
        </p:blipFill>
        <p:spPr>
          <a:xfrm>
            <a:off x="12140723" y="7028770"/>
            <a:ext cx="2216026" cy="761334"/>
          </a:xfrm>
          <a:prstGeom prst="rect">
            <a:avLst/>
          </a:prstGeom>
        </p:spPr>
      </p:pic>
    </p:spTree>
    <p:extLst>
      <p:ext uri="{BB962C8B-B14F-4D97-AF65-F5344CB8AC3E}">
        <p14:creationId xmlns:p14="http://schemas.microsoft.com/office/powerpoint/2010/main" val="3551131061"/>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p:cSld name="Welcome-Purple">
    <p:spTree>
      <p:nvGrpSpPr>
        <p:cNvPr id="1" name=""/>
        <p:cNvGrpSpPr/>
        <p:nvPr/>
      </p:nvGrpSpPr>
      <p:grpSpPr>
        <a:xfrm>
          <a:off x="0" y="0"/>
          <a:ext cx="0" cy="0"/>
          <a:chOff x="0" y="0"/>
          <a:chExt cx="0" cy="0"/>
        </a:xfrm>
      </p:grpSpPr>
      <p:pic>
        <p:nvPicPr>
          <p:cNvPr id="2" name="Picture 1" descr="PPT_GradientStackedBarPurpl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itle 1"/>
          <p:cNvSpPr>
            <a:spLocks noGrp="1"/>
          </p:cNvSpPr>
          <p:nvPr>
            <p:ph type="title" hasCustomPrompt="1"/>
          </p:nvPr>
        </p:nvSpPr>
        <p:spPr bwMode="auto">
          <a:xfrm>
            <a:off x="966787" y="3067957"/>
            <a:ext cx="12647362" cy="2877229"/>
          </a:xfrm>
          <a:noFill/>
        </p:spPr>
        <p:txBody>
          <a:bodyPr lIns="146304" tIns="91440" rIns="146304" bIns="91440" anchor="t" anchorCtr="0"/>
          <a:lstStyle>
            <a:lvl1pPr algn="l">
              <a:defRPr sz="9600" b="0" spc="-118" baseline="0">
                <a:solidFill>
                  <a:srgbClr val="FFFFFF"/>
                </a:solidFill>
              </a:defRPr>
            </a:lvl1pPr>
          </a:lstStyle>
          <a:p>
            <a:r>
              <a:rPr lang="en-US" dirty="0"/>
              <a:t>Welcome</a:t>
            </a:r>
          </a:p>
        </p:txBody>
      </p:sp>
      <p:pic>
        <p:nvPicPr>
          <p:cNvPr id="7" name="Picture 6"/>
          <p:cNvPicPr>
            <a:picLocks noChangeAspect="1"/>
          </p:cNvPicPr>
          <p:nvPr/>
        </p:nvPicPr>
        <p:blipFill>
          <a:blip r:embed="rId3"/>
          <a:stretch>
            <a:fillRect/>
          </a:stretch>
        </p:blipFill>
        <p:spPr>
          <a:xfrm>
            <a:off x="12140723" y="7028770"/>
            <a:ext cx="2216026" cy="761334"/>
          </a:xfrm>
          <a:prstGeom prst="rect">
            <a:avLst/>
          </a:prstGeom>
        </p:spPr>
      </p:pic>
    </p:spTree>
    <p:extLst>
      <p:ext uri="{BB962C8B-B14F-4D97-AF65-F5344CB8AC3E}">
        <p14:creationId xmlns:p14="http://schemas.microsoft.com/office/powerpoint/2010/main" val="261309143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p:cSld name="Welcome-Re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itle 1"/>
          <p:cNvSpPr>
            <a:spLocks noGrp="1"/>
          </p:cNvSpPr>
          <p:nvPr>
            <p:ph type="title" hasCustomPrompt="1"/>
          </p:nvPr>
        </p:nvSpPr>
        <p:spPr bwMode="auto">
          <a:xfrm>
            <a:off x="966787" y="3067957"/>
            <a:ext cx="12647362" cy="2877229"/>
          </a:xfrm>
          <a:noFill/>
        </p:spPr>
        <p:txBody>
          <a:bodyPr lIns="146304" tIns="91440" rIns="146304" bIns="91440" anchor="t" anchorCtr="0"/>
          <a:lstStyle>
            <a:lvl1pPr algn="l">
              <a:defRPr sz="9600" b="0" spc="-118" baseline="0">
                <a:solidFill>
                  <a:srgbClr val="FFFFFF"/>
                </a:solidFill>
              </a:defRPr>
            </a:lvl1pPr>
          </a:lstStyle>
          <a:p>
            <a:r>
              <a:rPr lang="en-US" dirty="0"/>
              <a:t>Welcome</a:t>
            </a:r>
          </a:p>
        </p:txBody>
      </p:sp>
      <p:pic>
        <p:nvPicPr>
          <p:cNvPr id="7" name="Picture 6"/>
          <p:cNvPicPr>
            <a:picLocks noChangeAspect="1"/>
          </p:cNvPicPr>
          <p:nvPr/>
        </p:nvPicPr>
        <p:blipFill>
          <a:blip r:embed="rId3"/>
          <a:stretch>
            <a:fillRect/>
          </a:stretch>
        </p:blipFill>
        <p:spPr>
          <a:xfrm>
            <a:off x="12140723" y="7028770"/>
            <a:ext cx="2216026" cy="761334"/>
          </a:xfrm>
          <a:prstGeom prst="rect">
            <a:avLst/>
          </a:prstGeom>
        </p:spPr>
      </p:pic>
    </p:spTree>
    <p:extLst>
      <p:ext uri="{BB962C8B-B14F-4D97-AF65-F5344CB8AC3E}">
        <p14:creationId xmlns:p14="http://schemas.microsoft.com/office/powerpoint/2010/main" val="2083690547"/>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p:cSld name="Welcome-Green">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3" name="Title 1"/>
          <p:cNvSpPr>
            <a:spLocks noGrp="1"/>
          </p:cNvSpPr>
          <p:nvPr>
            <p:ph type="title" hasCustomPrompt="1"/>
          </p:nvPr>
        </p:nvSpPr>
        <p:spPr bwMode="auto">
          <a:xfrm>
            <a:off x="966787" y="3067957"/>
            <a:ext cx="12647362" cy="2877229"/>
          </a:xfrm>
          <a:noFill/>
        </p:spPr>
        <p:txBody>
          <a:bodyPr lIns="146304" tIns="91440" rIns="146304" bIns="91440" anchor="t" anchorCtr="0"/>
          <a:lstStyle>
            <a:lvl1pPr algn="l">
              <a:defRPr sz="9600" b="0" spc="-118" baseline="0">
                <a:solidFill>
                  <a:srgbClr val="FFFFFF"/>
                </a:solidFill>
              </a:defRPr>
            </a:lvl1pPr>
          </a:lstStyle>
          <a:p>
            <a:r>
              <a:rPr lang="en-US" dirty="0"/>
              <a:t>Welcome</a:t>
            </a:r>
          </a:p>
        </p:txBody>
      </p:sp>
      <p:pic>
        <p:nvPicPr>
          <p:cNvPr id="7" name="Picture 6"/>
          <p:cNvPicPr>
            <a:picLocks noChangeAspect="1"/>
          </p:cNvPicPr>
          <p:nvPr/>
        </p:nvPicPr>
        <p:blipFill>
          <a:blip r:embed="rId3"/>
          <a:stretch>
            <a:fillRect/>
          </a:stretch>
        </p:blipFill>
        <p:spPr>
          <a:xfrm>
            <a:off x="12140723" y="7028770"/>
            <a:ext cx="2216026" cy="761334"/>
          </a:xfrm>
          <a:prstGeom prst="rect">
            <a:avLst/>
          </a:prstGeom>
        </p:spPr>
      </p:pic>
    </p:spTree>
    <p:extLst>
      <p:ext uri="{BB962C8B-B14F-4D97-AF65-F5344CB8AC3E}">
        <p14:creationId xmlns:p14="http://schemas.microsoft.com/office/powerpoint/2010/main" val="338384820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p:cSld name="Title Slide-Blue">
    <p:bg>
      <p:bgPr>
        <a:blipFill rotWithShape="1">
          <a:blip r:embed="rId2">
            <a:alphaModFix amt="50000"/>
          </a:blip>
          <a:stretch>
            <a:fillRect/>
          </a:stretch>
        </a:blipFill>
        <a:effectLst/>
      </p:bgPr>
    </p:bg>
    <p:spTree>
      <p:nvGrpSpPr>
        <p:cNvPr id="1" name=""/>
        <p:cNvGrpSpPr/>
        <p:nvPr/>
      </p:nvGrpSpPr>
      <p:grpSpPr>
        <a:xfrm>
          <a:off x="0" y="0"/>
          <a:ext cx="0" cy="0"/>
          <a:chOff x="0" y="0"/>
          <a:chExt cx="0" cy="0"/>
        </a:xfrm>
      </p:grpSpPr>
      <p:pic>
        <p:nvPicPr>
          <p:cNvPr id="2" name="Picture 1" descr="PPT_GradientGandtBl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966788" y="2500315"/>
            <a:ext cx="12464557" cy="2877229"/>
          </a:xfrm>
          <a:noFill/>
        </p:spPr>
        <p:txBody>
          <a:bodyPr lIns="146304" tIns="91440" rIns="146304" bIns="91440" anchor="t" anchorCtr="0"/>
          <a:lstStyle>
            <a:lvl1pPr>
              <a:defRPr sz="6600" spc="-118" baseline="0">
                <a:solidFill>
                  <a:schemeClr val="bg1"/>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964463" y="5377543"/>
            <a:ext cx="11629828" cy="1665514"/>
          </a:xfrm>
        </p:spPr>
        <p:txBody>
          <a:bodyPr tIns="109728" bIns="109728">
            <a:noAutofit/>
          </a:bodyPr>
          <a:lstStyle>
            <a:lvl1pPr marL="0" indent="0">
              <a:spcBef>
                <a:spcPts val="0"/>
              </a:spcBef>
              <a:buNone/>
              <a:defRPr sz="3500" b="1">
                <a:solidFill>
                  <a:srgbClr val="FFFFFF"/>
                </a:soli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966788" y="1447801"/>
            <a:ext cx="7971406" cy="517065"/>
          </a:xfrm>
        </p:spPr>
        <p:txBody>
          <a:bodyPr vert="horz" wrap="square" lIns="146304" tIns="91440" rIns="146304" bIns="91440" rtlCol="0">
            <a:spAutoFit/>
          </a:bodyPr>
          <a:lstStyle>
            <a:lvl1pPr>
              <a:defRPr lang="en-US" sz="2400" spc="600" dirty="0">
                <a:solidFill>
                  <a:schemeClr val="bg1"/>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401710135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Title Slide-Purple">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9" name="Picture 8" descr="PPT_GradientGandtPurpl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8" name="Title 1"/>
          <p:cNvSpPr>
            <a:spLocks noGrp="1"/>
          </p:cNvSpPr>
          <p:nvPr>
            <p:ph type="title" hasCustomPrompt="1"/>
          </p:nvPr>
        </p:nvSpPr>
        <p:spPr bwMode="auto">
          <a:xfrm>
            <a:off x="966788" y="2500315"/>
            <a:ext cx="12464557" cy="2877229"/>
          </a:xfrm>
          <a:noFill/>
        </p:spPr>
        <p:txBody>
          <a:bodyPr lIns="146304" tIns="91440" rIns="146304" bIns="91440" anchor="t" anchorCtr="0"/>
          <a:lstStyle>
            <a:lvl1pPr>
              <a:defRPr sz="6600" spc="-118" baseline="0">
                <a:solidFill>
                  <a:schemeClr val="bg1"/>
                </a:solidFill>
              </a:defRPr>
            </a:lvl1pPr>
          </a:lstStyle>
          <a:p>
            <a:r>
              <a:rPr lang="en-US" dirty="0"/>
              <a:t>Presentation Title here</a:t>
            </a:r>
          </a:p>
        </p:txBody>
      </p:sp>
      <p:sp>
        <p:nvSpPr>
          <p:cNvPr id="10" name="Text Placeholder 2"/>
          <p:cNvSpPr>
            <a:spLocks noGrp="1"/>
          </p:cNvSpPr>
          <p:nvPr>
            <p:ph type="body" sz="quarter" idx="14" hasCustomPrompt="1"/>
          </p:nvPr>
        </p:nvSpPr>
        <p:spPr bwMode="auto">
          <a:xfrm>
            <a:off x="964463" y="5377543"/>
            <a:ext cx="11629828" cy="1665514"/>
          </a:xfrm>
        </p:spPr>
        <p:txBody>
          <a:bodyPr tIns="109728" bIns="109728">
            <a:noAutofit/>
          </a:bodyPr>
          <a:lstStyle>
            <a:lvl1pPr marL="0" indent="0">
              <a:spcBef>
                <a:spcPts val="0"/>
              </a:spcBef>
              <a:buNone/>
              <a:defRPr sz="3500" b="1">
                <a:solidFill>
                  <a:srgbClr val="FFFFFF"/>
                </a:solidFill>
                <a:latin typeface="+mn-lt"/>
              </a:defRPr>
            </a:lvl1pPr>
          </a:lstStyle>
          <a:p>
            <a:r>
              <a:rPr lang="en-US" dirty="0"/>
              <a:t>Speaker Name</a:t>
            </a:r>
          </a:p>
          <a:p>
            <a:r>
              <a:rPr lang="en-US" dirty="0"/>
              <a:t>Job Title</a:t>
            </a:r>
          </a:p>
          <a:p>
            <a:r>
              <a:rPr lang="en-US" dirty="0"/>
              <a:t>Company/Org Name</a:t>
            </a:r>
          </a:p>
        </p:txBody>
      </p:sp>
      <p:sp>
        <p:nvSpPr>
          <p:cNvPr id="11" name="Text Placeholder 3"/>
          <p:cNvSpPr>
            <a:spLocks noGrp="1"/>
          </p:cNvSpPr>
          <p:nvPr>
            <p:ph type="body" sz="quarter" idx="15" hasCustomPrompt="1"/>
          </p:nvPr>
        </p:nvSpPr>
        <p:spPr>
          <a:xfrm>
            <a:off x="966788" y="1447801"/>
            <a:ext cx="7971406" cy="517065"/>
          </a:xfrm>
        </p:spPr>
        <p:txBody>
          <a:bodyPr vert="horz" wrap="square" lIns="146304" tIns="91440" rIns="146304" bIns="91440" rtlCol="0">
            <a:spAutoFit/>
          </a:bodyPr>
          <a:lstStyle>
            <a:lvl1pPr>
              <a:defRPr lang="en-US" sz="2400" spc="600" dirty="0">
                <a:solidFill>
                  <a:schemeClr val="bg1"/>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86714683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Red">
    <p:bg>
      <p:bgPr>
        <a:blipFill rotWithShape="1">
          <a:blip r:embed="rId2">
            <a:alphaModFix amt="49000"/>
          </a:blip>
          <a:stretch>
            <a:fillRect/>
          </a:stretch>
        </a:blipFill>
        <a:effectLst/>
      </p:bgPr>
    </p:bg>
    <p:spTree>
      <p:nvGrpSpPr>
        <p:cNvPr id="1" name=""/>
        <p:cNvGrpSpPr/>
        <p:nvPr/>
      </p:nvGrpSpPr>
      <p:grpSpPr>
        <a:xfrm>
          <a:off x="0" y="0"/>
          <a:ext cx="0" cy="0"/>
          <a:chOff x="0" y="0"/>
          <a:chExt cx="0" cy="0"/>
        </a:xfrm>
      </p:grpSpPr>
      <p:pic>
        <p:nvPicPr>
          <p:cNvPr id="10" name="Picture 9" descr="PPT_GradientGandtRe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9" name="Title 1"/>
          <p:cNvSpPr>
            <a:spLocks noGrp="1"/>
          </p:cNvSpPr>
          <p:nvPr>
            <p:ph type="title" hasCustomPrompt="1"/>
          </p:nvPr>
        </p:nvSpPr>
        <p:spPr bwMode="auto">
          <a:xfrm>
            <a:off x="966787" y="2500315"/>
            <a:ext cx="12570391" cy="2877229"/>
          </a:xfrm>
          <a:noFill/>
        </p:spPr>
        <p:txBody>
          <a:bodyPr lIns="146304" tIns="91440" rIns="146304" bIns="91440" anchor="t" anchorCtr="0"/>
          <a:lstStyle>
            <a:lvl1pPr>
              <a:defRPr sz="6600" spc="-118" baseline="0">
                <a:solidFill>
                  <a:srgbClr val="FFFFFF"/>
                </a:solidFill>
              </a:defRPr>
            </a:lvl1pPr>
          </a:lstStyle>
          <a:p>
            <a:r>
              <a:rPr lang="en-US" dirty="0"/>
              <a:t>Presentation Title here</a:t>
            </a:r>
          </a:p>
        </p:txBody>
      </p:sp>
      <p:sp>
        <p:nvSpPr>
          <p:cNvPr id="3" name="Text Placeholder 2"/>
          <p:cNvSpPr>
            <a:spLocks noGrp="1"/>
          </p:cNvSpPr>
          <p:nvPr>
            <p:ph type="body" sz="quarter" idx="14" hasCustomPrompt="1"/>
          </p:nvPr>
        </p:nvSpPr>
        <p:spPr bwMode="auto">
          <a:xfrm>
            <a:off x="964464" y="5377543"/>
            <a:ext cx="9684487" cy="1665514"/>
          </a:xfrm>
        </p:spPr>
        <p:txBody>
          <a:bodyPr tIns="109728" bIns="109728">
            <a:noAutofit/>
          </a:bodyPr>
          <a:lstStyle>
            <a:lvl1pPr marL="0" indent="0">
              <a:spcBef>
                <a:spcPts val="0"/>
              </a:spcBef>
              <a:buNone/>
              <a:defRPr sz="3500" b="1">
                <a:solidFill>
                  <a:srgbClr val="FFFFFF"/>
                </a:solidFill>
                <a:latin typeface="+mn-lt"/>
              </a:defRPr>
            </a:lvl1pPr>
          </a:lstStyle>
          <a:p>
            <a:r>
              <a:rPr lang="en-US" dirty="0"/>
              <a:t>Speaker Name</a:t>
            </a:r>
          </a:p>
          <a:p>
            <a:r>
              <a:rPr lang="en-US" dirty="0"/>
              <a:t>Job Title</a:t>
            </a:r>
          </a:p>
          <a:p>
            <a:r>
              <a:rPr lang="en-US" dirty="0"/>
              <a:t>Company/Org Name</a:t>
            </a:r>
          </a:p>
        </p:txBody>
      </p:sp>
      <p:sp>
        <p:nvSpPr>
          <p:cNvPr id="4" name="Text Placeholder 3"/>
          <p:cNvSpPr>
            <a:spLocks noGrp="1"/>
          </p:cNvSpPr>
          <p:nvPr>
            <p:ph type="body" sz="quarter" idx="15" hasCustomPrompt="1"/>
          </p:nvPr>
        </p:nvSpPr>
        <p:spPr>
          <a:xfrm>
            <a:off x="966788" y="1447801"/>
            <a:ext cx="9682162" cy="517065"/>
          </a:xfrm>
        </p:spPr>
        <p:txBody>
          <a:bodyPr vert="horz" wrap="square" lIns="146304" tIns="91440" rIns="146304" bIns="91440" rtlCol="0">
            <a:spAutoFit/>
          </a:bodyPr>
          <a:lstStyle>
            <a:lvl1pPr marL="0" indent="0">
              <a:buNone/>
              <a:defRPr lang="en-US" sz="2400" spc="600" dirty="0">
                <a:solidFill>
                  <a:srgbClr val="FFFFFF"/>
                </a:solidFill>
              </a:defRPr>
            </a:lvl1pPr>
          </a:lstStyle>
          <a:p>
            <a:pPr marL="0" lvl="0" indent="0">
              <a:buNone/>
            </a:pPr>
            <a:r>
              <a:rPr lang="en-US" dirty="0"/>
              <a:t># </a:t>
            </a:r>
            <a:r>
              <a:rPr lang="en-US" dirty="0" err="1"/>
              <a:t>hashtag</a:t>
            </a:r>
            <a:endParaRPr lang="en-US" dirty="0"/>
          </a:p>
        </p:txBody>
      </p:sp>
    </p:spTree>
    <p:extLst>
      <p:ext uri="{BB962C8B-B14F-4D97-AF65-F5344CB8AC3E}">
        <p14:creationId xmlns:p14="http://schemas.microsoft.com/office/powerpoint/2010/main" val="142841965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Session Repeats-Red">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5" hasCustomPrompt="1"/>
          </p:nvPr>
        </p:nvSpPr>
        <p:spPr>
          <a:xfrm>
            <a:off x="903288" y="914401"/>
            <a:ext cx="9682162" cy="517065"/>
          </a:xfrm>
        </p:spPr>
        <p:txBody>
          <a:bodyPr vert="horz" wrap="square" lIns="146304" tIns="91440" rIns="146304" bIns="91440" rtlCol="0">
            <a:spAutoFit/>
          </a:bodyPr>
          <a:lstStyle>
            <a:lvl1pPr>
              <a:defRPr lang="en-US" sz="2400" spc="600" baseline="0" dirty="0">
                <a:solidFill>
                  <a:srgbClr val="00BBC9"/>
                </a:solidFill>
              </a:defRPr>
            </a:lvl1pPr>
          </a:lstStyle>
          <a:p>
            <a:pPr marL="0" lvl="0" indent="0">
              <a:buNone/>
            </a:pPr>
            <a:r>
              <a:rPr lang="en-US" dirty="0"/>
              <a:t>SESSION REPEATS</a:t>
            </a:r>
          </a:p>
        </p:txBody>
      </p:sp>
      <p:sp>
        <p:nvSpPr>
          <p:cNvPr id="8" name="Text Placeholder 2"/>
          <p:cNvSpPr>
            <a:spLocks noGrp="1"/>
          </p:cNvSpPr>
          <p:nvPr>
            <p:ph type="body" sz="quarter" idx="14" hasCustomPrompt="1"/>
          </p:nvPr>
        </p:nvSpPr>
        <p:spPr bwMode="auto">
          <a:xfrm>
            <a:off x="866772" y="3921885"/>
            <a:ext cx="9684487" cy="1665514"/>
          </a:xfrm>
        </p:spPr>
        <p:txBody>
          <a:bodyPr tIns="109728" bIns="109728">
            <a:noAutofit/>
          </a:bodyPr>
          <a:lstStyle>
            <a:lvl1pPr marL="0" indent="0">
              <a:lnSpc>
                <a:spcPct val="90000"/>
              </a:lnSpc>
              <a:spcBef>
                <a:spcPts val="0"/>
              </a:spcBef>
              <a:spcAft>
                <a:spcPts val="720"/>
              </a:spcAft>
              <a:buNone/>
              <a:defRPr sz="3600" b="1">
                <a:solidFill>
                  <a:srgbClr val="00BBC9"/>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
        <p:nvSpPr>
          <p:cNvPr id="9" name="Text Placeholder 2"/>
          <p:cNvSpPr>
            <a:spLocks noGrp="1"/>
          </p:cNvSpPr>
          <p:nvPr>
            <p:ph type="body" sz="quarter" idx="16" hasCustomPrompt="1"/>
          </p:nvPr>
        </p:nvSpPr>
        <p:spPr bwMode="auto">
          <a:xfrm>
            <a:off x="866772" y="2026598"/>
            <a:ext cx="9684487" cy="1665514"/>
          </a:xfrm>
        </p:spPr>
        <p:txBody>
          <a:bodyPr tIns="109728" bIns="109728">
            <a:noAutofit/>
          </a:bodyPr>
          <a:lstStyle>
            <a:lvl1pPr marL="0" indent="0">
              <a:lnSpc>
                <a:spcPct val="90000"/>
              </a:lnSpc>
              <a:spcBef>
                <a:spcPts val="0"/>
              </a:spcBef>
              <a:spcAft>
                <a:spcPts val="720"/>
              </a:spcAft>
              <a:buNone/>
              <a:defRPr sz="3600" b="1">
                <a:solidFill>
                  <a:srgbClr val="00BBC9"/>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
        <p:nvSpPr>
          <p:cNvPr id="13" name="Text Placeholder 2"/>
          <p:cNvSpPr>
            <a:spLocks noGrp="1"/>
          </p:cNvSpPr>
          <p:nvPr>
            <p:ph type="body" sz="quarter" idx="17" hasCustomPrompt="1"/>
          </p:nvPr>
        </p:nvSpPr>
        <p:spPr bwMode="auto">
          <a:xfrm>
            <a:off x="866772" y="5768324"/>
            <a:ext cx="9684487" cy="1665514"/>
          </a:xfrm>
        </p:spPr>
        <p:txBody>
          <a:bodyPr tIns="109728" bIns="109728">
            <a:noAutofit/>
          </a:bodyPr>
          <a:lstStyle>
            <a:lvl1pPr marL="0" indent="0">
              <a:lnSpc>
                <a:spcPct val="90000"/>
              </a:lnSpc>
              <a:spcBef>
                <a:spcPts val="0"/>
              </a:spcBef>
              <a:spcAft>
                <a:spcPts val="720"/>
              </a:spcAft>
              <a:buNone/>
              <a:defRPr sz="3600" b="1">
                <a:solidFill>
                  <a:srgbClr val="00BBC9"/>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Tree>
    <p:extLst>
      <p:ext uri="{BB962C8B-B14F-4D97-AF65-F5344CB8AC3E}">
        <p14:creationId xmlns:p14="http://schemas.microsoft.com/office/powerpoint/2010/main" val="228394512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Related Sessions-Purple">
    <p:bg>
      <p:bgPr>
        <a:blipFill rotWithShape="1">
          <a:blip r:embed="rId2"/>
          <a:stretch>
            <a:fillRect/>
          </a:stretch>
        </a:blip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5" hasCustomPrompt="1"/>
          </p:nvPr>
        </p:nvSpPr>
        <p:spPr>
          <a:xfrm>
            <a:off x="903288" y="914401"/>
            <a:ext cx="9682162" cy="517065"/>
          </a:xfrm>
        </p:spPr>
        <p:txBody>
          <a:bodyPr vert="horz" wrap="square" lIns="146304" tIns="91440" rIns="146304" bIns="91440" rtlCol="0">
            <a:spAutoFit/>
          </a:bodyPr>
          <a:lstStyle>
            <a:lvl1pPr>
              <a:defRPr lang="en-US" sz="2400" spc="600" baseline="0" dirty="0">
                <a:solidFill>
                  <a:schemeClr val="accent5"/>
                </a:solidFill>
              </a:defRPr>
            </a:lvl1pPr>
          </a:lstStyle>
          <a:p>
            <a:pPr marL="0" lvl="0" indent="0">
              <a:buNone/>
            </a:pPr>
            <a:r>
              <a:rPr lang="en-US" dirty="0"/>
              <a:t>RELATED SESSIONS</a:t>
            </a:r>
          </a:p>
        </p:txBody>
      </p:sp>
      <p:sp>
        <p:nvSpPr>
          <p:cNvPr id="8" name="Text Placeholder 2"/>
          <p:cNvSpPr>
            <a:spLocks noGrp="1"/>
          </p:cNvSpPr>
          <p:nvPr>
            <p:ph type="body" sz="quarter" idx="14" hasCustomPrompt="1"/>
          </p:nvPr>
        </p:nvSpPr>
        <p:spPr bwMode="auto">
          <a:xfrm>
            <a:off x="866772" y="3921885"/>
            <a:ext cx="9684487" cy="1665514"/>
          </a:xfrm>
        </p:spPr>
        <p:txBody>
          <a:bodyPr tIns="109728" bIns="109728">
            <a:noAutofit/>
          </a:bodyPr>
          <a:lstStyle>
            <a:lvl1pPr marL="0" indent="0">
              <a:lnSpc>
                <a:spcPct val="90000"/>
              </a:lnSpc>
              <a:spcBef>
                <a:spcPts val="0"/>
              </a:spcBef>
              <a:spcAft>
                <a:spcPts val="720"/>
              </a:spcAft>
              <a:buNone/>
              <a:defRPr sz="3600" b="1">
                <a:solidFill>
                  <a:srgbClr val="FFFFFF"/>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
        <p:nvSpPr>
          <p:cNvPr id="9" name="Text Placeholder 2"/>
          <p:cNvSpPr>
            <a:spLocks noGrp="1"/>
          </p:cNvSpPr>
          <p:nvPr>
            <p:ph type="body" sz="quarter" idx="16" hasCustomPrompt="1"/>
          </p:nvPr>
        </p:nvSpPr>
        <p:spPr bwMode="auto">
          <a:xfrm>
            <a:off x="866772" y="2026598"/>
            <a:ext cx="9684487" cy="1665514"/>
          </a:xfrm>
        </p:spPr>
        <p:txBody>
          <a:bodyPr tIns="109728" bIns="109728">
            <a:noAutofit/>
          </a:bodyPr>
          <a:lstStyle>
            <a:lvl1pPr marL="0" indent="0">
              <a:lnSpc>
                <a:spcPct val="90000"/>
              </a:lnSpc>
              <a:spcBef>
                <a:spcPts val="0"/>
              </a:spcBef>
              <a:spcAft>
                <a:spcPts val="720"/>
              </a:spcAft>
              <a:buNone/>
              <a:defRPr sz="3600" b="1">
                <a:solidFill>
                  <a:srgbClr val="FFFFFF"/>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
        <p:nvSpPr>
          <p:cNvPr id="10" name="Text Placeholder 2"/>
          <p:cNvSpPr>
            <a:spLocks noGrp="1"/>
          </p:cNvSpPr>
          <p:nvPr>
            <p:ph type="body" sz="quarter" idx="17" hasCustomPrompt="1"/>
          </p:nvPr>
        </p:nvSpPr>
        <p:spPr bwMode="auto">
          <a:xfrm>
            <a:off x="866772" y="5768324"/>
            <a:ext cx="9684487" cy="1665514"/>
          </a:xfrm>
        </p:spPr>
        <p:txBody>
          <a:bodyPr tIns="109728" bIns="109728">
            <a:noAutofit/>
          </a:bodyPr>
          <a:lstStyle>
            <a:lvl1pPr marL="0" indent="0">
              <a:lnSpc>
                <a:spcPct val="90000"/>
              </a:lnSpc>
              <a:spcBef>
                <a:spcPts val="0"/>
              </a:spcBef>
              <a:spcAft>
                <a:spcPts val="720"/>
              </a:spcAft>
              <a:buNone/>
              <a:defRPr sz="3600" b="1">
                <a:solidFill>
                  <a:srgbClr val="FFFFFF"/>
                </a:solidFill>
                <a:latin typeface="+mn-lt"/>
              </a:defRPr>
            </a:lvl1pPr>
          </a:lstStyle>
          <a:p>
            <a:pPr>
              <a:lnSpc>
                <a:spcPct val="90000"/>
              </a:lnSpc>
              <a:spcAft>
                <a:spcPts val="600"/>
              </a:spcAft>
            </a:pPr>
            <a:r>
              <a:rPr lang="en-US" sz="3600" b="1" dirty="0">
                <a:solidFill>
                  <a:srgbClr val="FFFFFF"/>
                </a:solidFill>
              </a:rPr>
              <a:t>Day of Week, Month Day</a:t>
            </a:r>
            <a:br>
              <a:rPr lang="en-US" sz="4000" b="1" dirty="0">
                <a:solidFill>
                  <a:srgbClr val="FFFFFF"/>
                </a:solidFill>
              </a:rPr>
            </a:br>
            <a:r>
              <a:rPr lang="en-US" sz="2800" b="1" dirty="0">
                <a:solidFill>
                  <a:srgbClr val="FFFFFF"/>
                </a:solidFill>
              </a:rPr>
              <a:t>Session Title</a:t>
            </a:r>
          </a:p>
          <a:p>
            <a:pPr>
              <a:lnSpc>
                <a:spcPct val="90000"/>
              </a:lnSpc>
              <a:spcAft>
                <a:spcPts val="600"/>
              </a:spcAft>
            </a:pPr>
            <a:r>
              <a:rPr lang="en-US" sz="2400" dirty="0">
                <a:solidFill>
                  <a:srgbClr val="FFFFFF"/>
                </a:solidFill>
              </a:rPr>
              <a:t>Time – Time  |  Location</a:t>
            </a:r>
          </a:p>
        </p:txBody>
      </p:sp>
    </p:spTree>
    <p:extLst>
      <p:ext uri="{BB962C8B-B14F-4D97-AF65-F5344CB8AC3E}">
        <p14:creationId xmlns:p14="http://schemas.microsoft.com/office/powerpoint/2010/main" val="23147654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1.xml"/><Relationship Id="rId4" Type="http://schemas.openxmlformats.org/officeDocument/2006/relationships/image" Target="../media/image2.emf"/></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4"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49.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63" Type="http://schemas.openxmlformats.org/officeDocument/2006/relationships/slideLayout" Target="../slideLayouts/slideLayout86.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66" Type="http://schemas.openxmlformats.org/officeDocument/2006/relationships/image" Target="../media/image1.png"/><Relationship Id="rId5" Type="http://schemas.openxmlformats.org/officeDocument/2006/relationships/slideLayout" Target="../slideLayouts/slideLayout28.xml"/><Relationship Id="rId61" Type="http://schemas.openxmlformats.org/officeDocument/2006/relationships/slideLayout" Target="../slideLayouts/slideLayout84.xml"/><Relationship Id="rId19" Type="http://schemas.openxmlformats.org/officeDocument/2006/relationships/slideLayout" Target="../slideLayouts/slideLayout4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theme" Target="../theme/theme4.xml"/><Relationship Id="rId8" Type="http://schemas.openxmlformats.org/officeDocument/2006/relationships/slideLayout" Target="../slideLayouts/slideLayout31.xml"/><Relationship Id="rId51" Type="http://schemas.openxmlformats.org/officeDocument/2006/relationships/slideLayout" Target="../slideLayouts/slideLayout74.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 Id="rId20" Type="http://schemas.openxmlformats.org/officeDocument/2006/relationships/slideLayout" Target="../slideLayouts/slideLayout43.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slideLayout" Target="../slideLayouts/slideLayout8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10" Type="http://schemas.openxmlformats.org/officeDocument/2006/relationships/slideLayout" Target="../slideLayouts/slideLayout33.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65" Type="http://schemas.openxmlformats.org/officeDocument/2006/relationships/image" Target="../media/image8.emf"/><Relationship Id="rId4" Type="http://schemas.openxmlformats.org/officeDocument/2006/relationships/slideLayout" Target="../slideLayouts/slideLayout27.xml"/><Relationship Id="rId9" Type="http://schemas.openxmlformats.org/officeDocument/2006/relationships/slideLayout" Target="../slideLayouts/slideLayout32.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9"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9" Type="http://schemas.openxmlformats.org/officeDocument/2006/relationships/slideLayout" Target="../slideLayouts/slideLayout125.xml"/><Relationship Id="rId21" Type="http://schemas.openxmlformats.org/officeDocument/2006/relationships/slideLayout" Target="../slideLayouts/slideLayout107.xml"/><Relationship Id="rId34" Type="http://schemas.openxmlformats.org/officeDocument/2006/relationships/slideLayout" Target="../slideLayouts/slideLayout120.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50" Type="http://schemas.openxmlformats.org/officeDocument/2006/relationships/slideLayout" Target="../slideLayouts/slideLayout136.xml"/><Relationship Id="rId7" Type="http://schemas.openxmlformats.org/officeDocument/2006/relationships/slideLayout" Target="../slideLayouts/slideLayout93.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9" Type="http://schemas.openxmlformats.org/officeDocument/2006/relationships/slideLayout" Target="../slideLayouts/slideLayout115.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53" Type="http://schemas.openxmlformats.org/officeDocument/2006/relationships/image" Target="../media/image8.emf"/><Relationship Id="rId5" Type="http://schemas.openxmlformats.org/officeDocument/2006/relationships/slideLayout" Target="../slideLayouts/slideLayout91.xml"/><Relationship Id="rId10" Type="http://schemas.openxmlformats.org/officeDocument/2006/relationships/slideLayout" Target="../slideLayouts/slideLayout96.xml"/><Relationship Id="rId19" Type="http://schemas.openxmlformats.org/officeDocument/2006/relationships/slideLayout" Target="../slideLayouts/slideLayout105.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theme" Target="../theme/theme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image" Target="../media/image1.png"/><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26" Type="http://schemas.openxmlformats.org/officeDocument/2006/relationships/theme" Target="../theme/theme6.xml"/><Relationship Id="rId3" Type="http://schemas.openxmlformats.org/officeDocument/2006/relationships/slideLayout" Target="../slideLayouts/slideLayout140.xml"/><Relationship Id="rId21" Type="http://schemas.openxmlformats.org/officeDocument/2006/relationships/slideLayout" Target="../slideLayouts/slideLayout158.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5" Type="http://schemas.openxmlformats.org/officeDocument/2006/relationships/slideLayout" Target="../slideLayouts/slideLayout162.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slideLayout" Target="../slideLayouts/slideLayout157.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24" Type="http://schemas.openxmlformats.org/officeDocument/2006/relationships/slideLayout" Target="../slideLayouts/slideLayout161.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23" Type="http://schemas.openxmlformats.org/officeDocument/2006/relationships/slideLayout" Target="../slideLayouts/slideLayout160.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 Id="rId22" Type="http://schemas.openxmlformats.org/officeDocument/2006/relationships/slideLayout" Target="../slideLayouts/slideLayout1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userDrawn="1"/>
        </p:nvPicPr>
        <p:blipFill rotWithShape="1">
          <a:blip r:embed="rId22"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23"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extLst>
      <p:ext uri="{BB962C8B-B14F-4D97-AF65-F5344CB8AC3E}">
        <p14:creationId xmlns:p14="http://schemas.microsoft.com/office/powerpoint/2010/main" val="1800529724"/>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14" r:id="rId19"/>
    <p:sldLayoutId id="2147483815"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lumMod val="85000"/>
          </a:schemeClr>
        </a:solidFill>
        <a:effectLst/>
      </p:bgPr>
    </p:bg>
    <p:spTree>
      <p:nvGrpSpPr>
        <p:cNvPr id="1" name=""/>
        <p:cNvGrpSpPr/>
        <p:nvPr/>
      </p:nvGrpSpPr>
      <p:grpSpPr>
        <a:xfrm>
          <a:off x="0" y="0"/>
          <a:ext cx="0" cy="0"/>
          <a:chOff x="0" y="0"/>
          <a:chExt cx="0" cy="0"/>
        </a:xfrm>
      </p:grpSpPr>
      <p:pic>
        <p:nvPicPr>
          <p:cNvPr id="5" name="Picture 4" descr="Bottom_Viz_August-02.png"/>
          <p:cNvPicPr>
            <a:picLocks noChangeAspect="1"/>
          </p:cNvPicPr>
          <p:nvPr userDrawn="1"/>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extLst>
      <p:ext uri="{BB962C8B-B14F-4D97-AF65-F5344CB8AC3E}">
        <p14:creationId xmlns:p14="http://schemas.microsoft.com/office/powerpoint/2010/main" val="750701865"/>
      </p:ext>
    </p:extLst>
  </p:cSld>
  <p:clrMap bg1="lt1" tx1="dk1" bg2="lt2" tx2="dk2" accent1="accent1" accent2="accent2" accent3="accent3" accent4="accent4" accent5="accent5" accent6="accent6" hlink="hlink" folHlink="folHlink"/>
  <p:sldLayoutIdLst>
    <p:sldLayoutId id="2147483810" r:id="rId1"/>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2669071" y="7727305"/>
            <a:ext cx="1727968" cy="357833"/>
          </a:xfrm>
          <a:prstGeom prst="rect">
            <a:avLst/>
          </a:prstGeom>
        </p:spPr>
      </p:pic>
      <p:sp>
        <p:nvSpPr>
          <p:cNvPr id="9"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extLst>
      <p:ext uri="{BB962C8B-B14F-4D97-AF65-F5344CB8AC3E}">
        <p14:creationId xmlns:p14="http://schemas.microsoft.com/office/powerpoint/2010/main" val="2951178402"/>
      </p:ext>
    </p:extLst>
  </p:cSld>
  <p:clrMap bg1="lt1" tx1="dk1" bg2="lt2" tx2="dk2" accent1="accent1" accent2="accent2" accent3="accent3" accent4="accent4" accent5="accent5" accent6="accent6" hlink="hlink" folHlink="folHlink"/>
  <p:sldLayoutIdLst>
    <p:sldLayoutId id="2147483812" r:id="rId1"/>
    <p:sldLayoutId id="214748381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4"/>
            <a:ext cx="13987008" cy="107959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23090" y="1427017"/>
            <a:ext cx="13984225" cy="23022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65"/>
          <a:stretch>
            <a:fillRect/>
          </a:stretch>
        </p:blipFill>
        <p:spPr>
          <a:xfrm>
            <a:off x="12885510" y="347477"/>
            <a:ext cx="1471238" cy="505456"/>
          </a:xfrm>
          <a:prstGeom prst="rect">
            <a:avLst/>
          </a:prstGeom>
        </p:spPr>
      </p:pic>
      <p:pic>
        <p:nvPicPr>
          <p:cNvPr id="5" name="Picture 4" descr="Bottom_Viz_August-02.png">
            <a:extLst>
              <a:ext uri="{FF2B5EF4-FFF2-40B4-BE49-F238E27FC236}">
                <a16:creationId xmlns:a16="http://schemas.microsoft.com/office/drawing/2014/main" id="{8F3B6209-9FE4-44A4-BBF6-DE0A9B7BEDC9}"/>
              </a:ext>
            </a:extLst>
          </p:cNvPr>
          <p:cNvPicPr>
            <a:picLocks noChangeAspect="1"/>
          </p:cNvPicPr>
          <p:nvPr userDrawn="1"/>
        </p:nvPicPr>
        <p:blipFill rotWithShape="1">
          <a:blip r:embed="rId66"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spTree>
    <p:extLst>
      <p:ext uri="{BB962C8B-B14F-4D97-AF65-F5344CB8AC3E}">
        <p14:creationId xmlns:p14="http://schemas.microsoft.com/office/powerpoint/2010/main" val="1097544491"/>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 id="2147483835" r:id="rId19"/>
    <p:sldLayoutId id="2147483836" r:id="rId20"/>
    <p:sldLayoutId id="2147483837" r:id="rId21"/>
    <p:sldLayoutId id="2147483838" r:id="rId22"/>
    <p:sldLayoutId id="2147483839" r:id="rId23"/>
    <p:sldLayoutId id="2147483840" r:id="rId24"/>
    <p:sldLayoutId id="2147483841" r:id="rId25"/>
    <p:sldLayoutId id="2147483842" r:id="rId26"/>
    <p:sldLayoutId id="2147483843" r:id="rId27"/>
    <p:sldLayoutId id="2147483844" r:id="rId28"/>
    <p:sldLayoutId id="2147483845" r:id="rId29"/>
    <p:sldLayoutId id="2147483846" r:id="rId30"/>
    <p:sldLayoutId id="2147483847" r:id="rId31"/>
    <p:sldLayoutId id="2147483848" r:id="rId32"/>
    <p:sldLayoutId id="2147483849" r:id="rId33"/>
    <p:sldLayoutId id="2147483850" r:id="rId34"/>
    <p:sldLayoutId id="2147483851" r:id="rId35"/>
    <p:sldLayoutId id="2147483852" r:id="rId36"/>
    <p:sldLayoutId id="2147483853" r:id="rId37"/>
    <p:sldLayoutId id="2147483854" r:id="rId38"/>
    <p:sldLayoutId id="2147483855" r:id="rId39"/>
    <p:sldLayoutId id="2147483856" r:id="rId40"/>
    <p:sldLayoutId id="2147483857" r:id="rId41"/>
    <p:sldLayoutId id="2147483858" r:id="rId42"/>
    <p:sldLayoutId id="2147483859" r:id="rId43"/>
    <p:sldLayoutId id="2147483860" r:id="rId44"/>
    <p:sldLayoutId id="2147483861" r:id="rId45"/>
    <p:sldLayoutId id="2147483862" r:id="rId46"/>
    <p:sldLayoutId id="2147483863" r:id="rId47"/>
    <p:sldLayoutId id="2147483864" r:id="rId48"/>
    <p:sldLayoutId id="2147483865" r:id="rId49"/>
    <p:sldLayoutId id="2147483866" r:id="rId50"/>
    <p:sldLayoutId id="2147483867" r:id="rId51"/>
    <p:sldLayoutId id="2147483868" r:id="rId52"/>
    <p:sldLayoutId id="2147483869" r:id="rId53"/>
    <p:sldLayoutId id="2147483870" r:id="rId54"/>
    <p:sldLayoutId id="2147483871" r:id="rId55"/>
    <p:sldLayoutId id="2147483872" r:id="rId56"/>
    <p:sldLayoutId id="2147483873" r:id="rId57"/>
    <p:sldLayoutId id="2147483874" r:id="rId58"/>
    <p:sldLayoutId id="2147483875" r:id="rId59"/>
    <p:sldLayoutId id="2147483876" r:id="rId60"/>
    <p:sldLayoutId id="2147483877" r:id="rId61"/>
    <p:sldLayoutId id="2147483878" r:id="rId62"/>
    <p:sldLayoutId id="2147483879" r:id="rId63"/>
  </p:sldLayoutIdLst>
  <p:transition>
    <p:fade/>
  </p:transition>
  <p:txStyles>
    <p:titleStyle>
      <a:lvl1pPr algn="l" defTabSz="1097234"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p:titleStyle>
    <p:bodyStyle>
      <a:lvl1pPr marL="0" marR="0" indent="0" algn="l" defTabSz="1097234" rtl="0" eaLnBrk="1" fontAlgn="auto" latinLnBrk="0" hangingPunct="1">
        <a:lnSpc>
          <a:spcPct val="90000"/>
        </a:lnSpc>
        <a:spcBef>
          <a:spcPct val="20000"/>
        </a:spcBef>
        <a:spcAft>
          <a:spcPts val="0"/>
        </a:spcAft>
        <a:buClrTx/>
        <a:buSzPct val="90000"/>
        <a:buFont typeface="Arial" pitchFamily="34" charset="0"/>
        <a:buNone/>
        <a:tabLst/>
        <a:defRPr sz="3200" b="1" kern="1200" spc="0" baseline="0">
          <a:gradFill>
            <a:gsLst>
              <a:gs pos="1250">
                <a:schemeClr val="tx1"/>
              </a:gs>
              <a:gs pos="100000">
                <a:schemeClr val="tx1"/>
              </a:gs>
            </a:gsLst>
            <a:lin ang="5400000" scaled="0"/>
          </a:gradFill>
          <a:latin typeface="+mn-lt"/>
          <a:ea typeface="+mn-ea"/>
          <a:cs typeface="+mn-cs"/>
        </a:defRPr>
      </a:lvl1pPr>
      <a:lvl2pPr marL="403372" marR="0" indent="0" algn="l" defTabSz="1097234"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286" marR="0" indent="0" algn="l" defTabSz="1097234"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01" marR="0" indent="0" algn="l" defTabSz="1097234"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4pPr>
      <a:lvl5pPr marL="1210115" marR="0" indent="0" algn="l" defTabSz="1097234"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5pPr>
      <a:lvl6pPr marL="3017393"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010"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627"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246"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34" rtl="0" eaLnBrk="1" latinLnBrk="0" hangingPunct="1">
        <a:defRPr sz="2118" kern="1200">
          <a:solidFill>
            <a:schemeClr val="tx1"/>
          </a:solidFill>
          <a:latin typeface="+mn-lt"/>
          <a:ea typeface="+mn-ea"/>
          <a:cs typeface="+mn-cs"/>
        </a:defRPr>
      </a:lvl1pPr>
      <a:lvl2pPr marL="548617" algn="l" defTabSz="1097234" rtl="0" eaLnBrk="1" latinLnBrk="0" hangingPunct="1">
        <a:defRPr sz="2118" kern="1200">
          <a:solidFill>
            <a:schemeClr val="tx1"/>
          </a:solidFill>
          <a:latin typeface="+mn-lt"/>
          <a:ea typeface="+mn-ea"/>
          <a:cs typeface="+mn-cs"/>
        </a:defRPr>
      </a:lvl2pPr>
      <a:lvl3pPr marL="1097234" algn="l" defTabSz="1097234" rtl="0" eaLnBrk="1" latinLnBrk="0" hangingPunct="1">
        <a:defRPr sz="2118" kern="1200">
          <a:solidFill>
            <a:schemeClr val="tx1"/>
          </a:solidFill>
          <a:latin typeface="+mn-lt"/>
          <a:ea typeface="+mn-ea"/>
          <a:cs typeface="+mn-cs"/>
        </a:defRPr>
      </a:lvl3pPr>
      <a:lvl4pPr marL="1645852" algn="l" defTabSz="1097234" rtl="0" eaLnBrk="1" latinLnBrk="0" hangingPunct="1">
        <a:defRPr sz="2118" kern="1200">
          <a:solidFill>
            <a:schemeClr val="tx1"/>
          </a:solidFill>
          <a:latin typeface="+mn-lt"/>
          <a:ea typeface="+mn-ea"/>
          <a:cs typeface="+mn-cs"/>
        </a:defRPr>
      </a:lvl4pPr>
      <a:lvl5pPr marL="2194468" algn="l" defTabSz="1097234" rtl="0" eaLnBrk="1" latinLnBrk="0" hangingPunct="1">
        <a:defRPr sz="2118" kern="1200">
          <a:solidFill>
            <a:schemeClr val="tx1"/>
          </a:solidFill>
          <a:latin typeface="+mn-lt"/>
          <a:ea typeface="+mn-ea"/>
          <a:cs typeface="+mn-cs"/>
        </a:defRPr>
      </a:lvl5pPr>
      <a:lvl6pPr marL="2743085" algn="l" defTabSz="1097234" rtl="0" eaLnBrk="1" latinLnBrk="0" hangingPunct="1">
        <a:defRPr sz="2118" kern="1200">
          <a:solidFill>
            <a:schemeClr val="tx1"/>
          </a:solidFill>
          <a:latin typeface="+mn-lt"/>
          <a:ea typeface="+mn-ea"/>
          <a:cs typeface="+mn-cs"/>
        </a:defRPr>
      </a:lvl6pPr>
      <a:lvl7pPr marL="3291701" algn="l" defTabSz="1097234" rtl="0" eaLnBrk="1" latinLnBrk="0" hangingPunct="1">
        <a:defRPr sz="2118" kern="1200">
          <a:solidFill>
            <a:schemeClr val="tx1"/>
          </a:solidFill>
          <a:latin typeface="+mn-lt"/>
          <a:ea typeface="+mn-ea"/>
          <a:cs typeface="+mn-cs"/>
        </a:defRPr>
      </a:lvl7pPr>
      <a:lvl8pPr marL="3840318" algn="l" defTabSz="1097234" rtl="0" eaLnBrk="1" latinLnBrk="0" hangingPunct="1">
        <a:defRPr sz="2118" kern="1200">
          <a:solidFill>
            <a:schemeClr val="tx1"/>
          </a:solidFill>
          <a:latin typeface="+mn-lt"/>
          <a:ea typeface="+mn-ea"/>
          <a:cs typeface="+mn-cs"/>
        </a:defRPr>
      </a:lvl8pPr>
      <a:lvl9pPr marL="4388936" algn="l" defTabSz="1097234"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23088" y="347414"/>
            <a:ext cx="13987008" cy="1079598"/>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23090" y="1427017"/>
            <a:ext cx="13984225" cy="2302247"/>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7"/>
          <p:cNvPicPr>
            <a:picLocks noChangeAspect="1"/>
          </p:cNvPicPr>
          <p:nvPr/>
        </p:nvPicPr>
        <p:blipFill>
          <a:blip r:embed="rId53"/>
          <a:stretch>
            <a:fillRect/>
          </a:stretch>
        </p:blipFill>
        <p:spPr>
          <a:xfrm>
            <a:off x="12885510" y="347477"/>
            <a:ext cx="1471238" cy="505456"/>
          </a:xfrm>
          <a:prstGeom prst="rect">
            <a:avLst/>
          </a:prstGeom>
        </p:spPr>
      </p:pic>
      <p:pic>
        <p:nvPicPr>
          <p:cNvPr id="5" name="Picture 4" descr="Bottom_Viz_August-02.png">
            <a:extLst>
              <a:ext uri="{FF2B5EF4-FFF2-40B4-BE49-F238E27FC236}">
                <a16:creationId xmlns:a16="http://schemas.microsoft.com/office/drawing/2014/main" id="{10E19A58-C40A-48E3-81D7-EDB2915D9451}"/>
              </a:ext>
            </a:extLst>
          </p:cNvPr>
          <p:cNvPicPr>
            <a:picLocks noChangeAspect="1"/>
          </p:cNvPicPr>
          <p:nvPr userDrawn="1"/>
        </p:nvPicPr>
        <p:blipFill rotWithShape="1">
          <a:blip r:embed="rId54"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spTree>
    <p:extLst>
      <p:ext uri="{BB962C8B-B14F-4D97-AF65-F5344CB8AC3E}">
        <p14:creationId xmlns:p14="http://schemas.microsoft.com/office/powerpoint/2010/main" val="2389287331"/>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 id="2147483895" r:id="rId15"/>
    <p:sldLayoutId id="2147483896" r:id="rId16"/>
    <p:sldLayoutId id="2147483897" r:id="rId17"/>
    <p:sldLayoutId id="2147483898" r:id="rId18"/>
    <p:sldLayoutId id="2147483899" r:id="rId19"/>
    <p:sldLayoutId id="2147483900" r:id="rId20"/>
    <p:sldLayoutId id="2147483901" r:id="rId21"/>
    <p:sldLayoutId id="2147483902" r:id="rId22"/>
    <p:sldLayoutId id="2147483903" r:id="rId23"/>
    <p:sldLayoutId id="2147483904" r:id="rId24"/>
    <p:sldLayoutId id="2147483905" r:id="rId25"/>
    <p:sldLayoutId id="2147483906" r:id="rId26"/>
    <p:sldLayoutId id="2147483907" r:id="rId27"/>
    <p:sldLayoutId id="2147483908" r:id="rId28"/>
    <p:sldLayoutId id="2147483909" r:id="rId29"/>
    <p:sldLayoutId id="2147483910" r:id="rId30"/>
    <p:sldLayoutId id="2147483911" r:id="rId31"/>
    <p:sldLayoutId id="2147483912" r:id="rId32"/>
    <p:sldLayoutId id="2147483913" r:id="rId33"/>
    <p:sldLayoutId id="2147483914" r:id="rId34"/>
    <p:sldLayoutId id="2147483915" r:id="rId35"/>
    <p:sldLayoutId id="2147483916" r:id="rId36"/>
    <p:sldLayoutId id="2147483917" r:id="rId37"/>
    <p:sldLayoutId id="2147483918" r:id="rId38"/>
    <p:sldLayoutId id="2147483919" r:id="rId39"/>
    <p:sldLayoutId id="2147483920" r:id="rId40"/>
    <p:sldLayoutId id="2147483921" r:id="rId41"/>
    <p:sldLayoutId id="2147483922" r:id="rId42"/>
    <p:sldLayoutId id="2147483923" r:id="rId43"/>
    <p:sldLayoutId id="2147483924" r:id="rId44"/>
    <p:sldLayoutId id="2147483925" r:id="rId45"/>
    <p:sldLayoutId id="2147483926" r:id="rId46"/>
    <p:sldLayoutId id="2147483927" r:id="rId47"/>
    <p:sldLayoutId id="2147483928" r:id="rId48"/>
    <p:sldLayoutId id="2147483929" r:id="rId49"/>
    <p:sldLayoutId id="2147483930" r:id="rId50"/>
    <p:sldLayoutId id="2147483931" r:id="rId51"/>
  </p:sldLayoutIdLst>
  <p:transition>
    <p:fade/>
  </p:transition>
  <p:txStyles>
    <p:titleStyle>
      <a:lvl1pPr algn="l" defTabSz="1097234" rtl="0" eaLnBrk="1" latinLnBrk="0" hangingPunct="1">
        <a:lnSpc>
          <a:spcPct val="90000"/>
        </a:lnSpc>
        <a:spcBef>
          <a:spcPct val="0"/>
        </a:spcBef>
        <a:buNone/>
        <a:defRPr lang="en-US" sz="5400" b="1" kern="1200" cap="none" spc="-120" baseline="0" dirty="0" smtClean="0">
          <a:ln w="3175">
            <a:noFill/>
          </a:ln>
          <a:gradFill>
            <a:gsLst>
              <a:gs pos="1250">
                <a:schemeClr val="tx2"/>
              </a:gs>
              <a:gs pos="100000">
                <a:schemeClr val="tx2"/>
              </a:gs>
            </a:gsLst>
            <a:lin ang="5400000" scaled="0"/>
          </a:gradFill>
          <a:effectLst/>
          <a:latin typeface="+mn-lt"/>
          <a:ea typeface="+mn-ea"/>
          <a:cs typeface="Arial" panose="020B0604020202020204" pitchFamily="34" charset="0"/>
        </a:defRPr>
      </a:lvl1pPr>
    </p:titleStyle>
    <p:bodyStyle>
      <a:lvl1pPr marL="0" marR="0" indent="0" algn="l" defTabSz="1097234" rtl="0" eaLnBrk="1" fontAlgn="auto" latinLnBrk="0" hangingPunct="1">
        <a:lnSpc>
          <a:spcPct val="90000"/>
        </a:lnSpc>
        <a:spcBef>
          <a:spcPct val="20000"/>
        </a:spcBef>
        <a:spcAft>
          <a:spcPts val="0"/>
        </a:spcAft>
        <a:buClrTx/>
        <a:buSzPct val="90000"/>
        <a:buFont typeface="Arial" pitchFamily="34" charset="0"/>
        <a:buNone/>
        <a:tabLst/>
        <a:defRPr sz="3200" b="1" kern="1200" spc="0" baseline="0">
          <a:gradFill>
            <a:gsLst>
              <a:gs pos="1250">
                <a:schemeClr val="tx1"/>
              </a:gs>
              <a:gs pos="100000">
                <a:schemeClr val="tx1"/>
              </a:gs>
            </a:gsLst>
            <a:lin ang="5400000" scaled="0"/>
          </a:gradFill>
          <a:latin typeface="+mn-lt"/>
          <a:ea typeface="+mn-ea"/>
          <a:cs typeface="+mn-cs"/>
        </a:defRPr>
      </a:lvl1pPr>
      <a:lvl2pPr marL="403372" marR="0" indent="0" algn="l" defTabSz="1097234"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2pPr>
      <a:lvl3pPr marL="672286" marR="0" indent="0" algn="l" defTabSz="1097234"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3pPr>
      <a:lvl4pPr marL="941201" marR="0" indent="0" algn="l" defTabSz="1097234"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4pPr>
      <a:lvl5pPr marL="1210115" marR="0" indent="0" algn="l" defTabSz="1097234"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5pPr>
      <a:lvl6pPr marL="3017393"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010"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627"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246" indent="-274309" algn="l" defTabSz="1097234" rtl="0" eaLnBrk="1" latinLnBrk="0" hangingPunct="1">
        <a:spcBef>
          <a:spcPct val="20000"/>
        </a:spcBef>
        <a:buFont typeface="Arial" pitchFamily="34" charset="0"/>
        <a:buChar char="•"/>
        <a:defRPr sz="2353" kern="1200">
          <a:solidFill>
            <a:schemeClr val="tx1"/>
          </a:solidFill>
          <a:latin typeface="+mn-lt"/>
          <a:ea typeface="+mn-ea"/>
          <a:cs typeface="+mn-cs"/>
        </a:defRPr>
      </a:lvl9pPr>
    </p:bodyStyle>
    <p:otherStyle>
      <a:defPPr>
        <a:defRPr lang="en-US"/>
      </a:defPPr>
      <a:lvl1pPr marL="0" algn="l" defTabSz="1097234" rtl="0" eaLnBrk="1" latinLnBrk="0" hangingPunct="1">
        <a:defRPr sz="2118" kern="1200">
          <a:solidFill>
            <a:schemeClr val="tx1"/>
          </a:solidFill>
          <a:latin typeface="+mn-lt"/>
          <a:ea typeface="+mn-ea"/>
          <a:cs typeface="+mn-cs"/>
        </a:defRPr>
      </a:lvl1pPr>
      <a:lvl2pPr marL="548617" algn="l" defTabSz="1097234" rtl="0" eaLnBrk="1" latinLnBrk="0" hangingPunct="1">
        <a:defRPr sz="2118" kern="1200">
          <a:solidFill>
            <a:schemeClr val="tx1"/>
          </a:solidFill>
          <a:latin typeface="+mn-lt"/>
          <a:ea typeface="+mn-ea"/>
          <a:cs typeface="+mn-cs"/>
        </a:defRPr>
      </a:lvl2pPr>
      <a:lvl3pPr marL="1097234" algn="l" defTabSz="1097234" rtl="0" eaLnBrk="1" latinLnBrk="0" hangingPunct="1">
        <a:defRPr sz="2118" kern="1200">
          <a:solidFill>
            <a:schemeClr val="tx1"/>
          </a:solidFill>
          <a:latin typeface="+mn-lt"/>
          <a:ea typeface="+mn-ea"/>
          <a:cs typeface="+mn-cs"/>
        </a:defRPr>
      </a:lvl3pPr>
      <a:lvl4pPr marL="1645852" algn="l" defTabSz="1097234" rtl="0" eaLnBrk="1" latinLnBrk="0" hangingPunct="1">
        <a:defRPr sz="2118" kern="1200">
          <a:solidFill>
            <a:schemeClr val="tx1"/>
          </a:solidFill>
          <a:latin typeface="+mn-lt"/>
          <a:ea typeface="+mn-ea"/>
          <a:cs typeface="+mn-cs"/>
        </a:defRPr>
      </a:lvl4pPr>
      <a:lvl5pPr marL="2194468" algn="l" defTabSz="1097234" rtl="0" eaLnBrk="1" latinLnBrk="0" hangingPunct="1">
        <a:defRPr sz="2118" kern="1200">
          <a:solidFill>
            <a:schemeClr val="tx1"/>
          </a:solidFill>
          <a:latin typeface="+mn-lt"/>
          <a:ea typeface="+mn-ea"/>
          <a:cs typeface="+mn-cs"/>
        </a:defRPr>
      </a:lvl5pPr>
      <a:lvl6pPr marL="2743085" algn="l" defTabSz="1097234" rtl="0" eaLnBrk="1" latinLnBrk="0" hangingPunct="1">
        <a:defRPr sz="2118" kern="1200">
          <a:solidFill>
            <a:schemeClr val="tx1"/>
          </a:solidFill>
          <a:latin typeface="+mn-lt"/>
          <a:ea typeface="+mn-ea"/>
          <a:cs typeface="+mn-cs"/>
        </a:defRPr>
      </a:lvl6pPr>
      <a:lvl7pPr marL="3291701" algn="l" defTabSz="1097234" rtl="0" eaLnBrk="1" latinLnBrk="0" hangingPunct="1">
        <a:defRPr sz="2118" kern="1200">
          <a:solidFill>
            <a:schemeClr val="tx1"/>
          </a:solidFill>
          <a:latin typeface="+mn-lt"/>
          <a:ea typeface="+mn-ea"/>
          <a:cs typeface="+mn-cs"/>
        </a:defRPr>
      </a:lvl7pPr>
      <a:lvl8pPr marL="3840318" algn="l" defTabSz="1097234" rtl="0" eaLnBrk="1" latinLnBrk="0" hangingPunct="1">
        <a:defRPr sz="2118" kern="1200">
          <a:solidFill>
            <a:schemeClr val="tx1"/>
          </a:solidFill>
          <a:latin typeface="+mn-lt"/>
          <a:ea typeface="+mn-ea"/>
          <a:cs typeface="+mn-cs"/>
        </a:defRPr>
      </a:lvl8pPr>
      <a:lvl9pPr marL="4388936" algn="l" defTabSz="1097234" rtl="0" eaLnBrk="1" latinLnBrk="0" hangingPunct="1">
        <a:defRPr sz="211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
          <p15:clr>
            <a:srgbClr val="5ACBF0"/>
          </p15:clr>
        </p15:guide>
        <p15:guide id="2" pos="204">
          <p15:clr>
            <a:srgbClr val="5ACBF0"/>
          </p15:clr>
        </p15:guide>
        <p15:guide id="3" pos="881">
          <p15:clr>
            <a:srgbClr val="5ACBF0"/>
          </p15:clr>
        </p15:guide>
        <p15:guide id="4" pos="1559">
          <p15:clr>
            <a:srgbClr val="5ACBF0"/>
          </p15:clr>
        </p15:guide>
        <p15:guide id="5" pos="2236">
          <p15:clr>
            <a:srgbClr val="5ACBF0"/>
          </p15:clr>
        </p15:guide>
        <p15:guide id="6" pos="2914">
          <p15:clr>
            <a:srgbClr val="5ACBF0"/>
          </p15:clr>
        </p15:guide>
        <p15:guide id="7" pos="3592">
          <p15:clr>
            <a:srgbClr val="5ACBF0"/>
          </p15:clr>
        </p15:guide>
        <p15:guide id="8" pos="4269">
          <p15:clr>
            <a:srgbClr val="5ACBF0"/>
          </p15:clr>
        </p15:guide>
        <p15:guide id="9" pos="4944">
          <p15:clr>
            <a:srgbClr val="5ACBF0"/>
          </p15:clr>
        </p15:guide>
        <p15:guide id="10" pos="5624">
          <p15:clr>
            <a:srgbClr val="5ACBF0"/>
          </p15:clr>
        </p15:guide>
        <p15:guide id="11" pos="6302">
          <p15:clr>
            <a:srgbClr val="5ACBF0"/>
          </p15:clr>
        </p15:guide>
        <p15:guide id="12" pos="6980">
          <p15:clr>
            <a:srgbClr val="5ACBF0"/>
          </p15:clr>
        </p15:guide>
        <p15:guide id="13" pos="7657">
          <p15:clr>
            <a:srgbClr val="5ACBF0"/>
          </p15:clr>
        </p15:guide>
        <p15:guide id="14" pos="8335">
          <p15:clr>
            <a:srgbClr val="5ACBF0"/>
          </p15:clr>
        </p15:guide>
        <p15:guide id="15" pos="9012">
          <p15:clr>
            <a:srgbClr val="5ACBF0"/>
          </p15:clr>
        </p15:guide>
        <p15:guide id="16" pos="339">
          <p15:clr>
            <a:srgbClr val="C35EA4"/>
          </p15:clr>
        </p15:guide>
        <p15:guide id="17" pos="8877">
          <p15:clr>
            <a:srgbClr val="C35EA4"/>
          </p15:clr>
        </p15:guide>
        <p15:guide id="18" orient="horz" pos="912">
          <p15:clr>
            <a:srgbClr val="5ACBF0"/>
          </p15:clr>
        </p15:guide>
        <p15:guide id="19" orient="horz" pos="1575">
          <p15:clr>
            <a:srgbClr val="5ACBF0"/>
          </p15:clr>
        </p15:guide>
        <p15:guide id="20" orient="horz" pos="2253">
          <p15:clr>
            <a:srgbClr val="5ACBF0"/>
          </p15:clr>
        </p15:guide>
        <p15:guide id="21" orient="horz" pos="2931">
          <p15:clr>
            <a:srgbClr val="5ACBF0"/>
          </p15:clr>
        </p15:guide>
        <p15:guide id="22" orient="horz" pos="3609">
          <p15:clr>
            <a:srgbClr val="5ACBF0"/>
          </p15:clr>
        </p15:guide>
        <p15:guide id="23" orient="horz" pos="4286">
          <p15:clr>
            <a:srgbClr val="5ACBF0"/>
          </p15:clr>
        </p15:guide>
        <p15:guide id="24" orient="horz" pos="4964">
          <p15:clr>
            <a:srgbClr val="5ACBF0"/>
          </p15:clr>
        </p15:guide>
        <p15:guide id="25" orient="horz" pos="355">
          <p15:clr>
            <a:srgbClr val="C35EA4"/>
          </p15:clr>
        </p15:guide>
        <p15:guide id="26" orient="horz" pos="4829">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FDB617-88D8-462D-AF86-1CDC15E6B8CF}"/>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85E08E6-70F0-4EF6-BEB1-32C308BD60F2}"/>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EFED1D-3228-4AB3-B49F-B06A963119FC}"/>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EDC8A26C-AD97-44D7-BF73-69D76B52F470}" type="datetimeFigureOut">
              <a:rPr lang="en-US" smtClean="0"/>
              <a:t>4/13/2021</a:t>
            </a:fld>
            <a:endParaRPr lang="en-US" dirty="0"/>
          </a:p>
        </p:txBody>
      </p:sp>
      <p:sp>
        <p:nvSpPr>
          <p:cNvPr id="5" name="Footer Placeholder 4">
            <a:extLst>
              <a:ext uri="{FF2B5EF4-FFF2-40B4-BE49-F238E27FC236}">
                <a16:creationId xmlns:a16="http://schemas.microsoft.com/office/drawing/2014/main" id="{819F4B28-BE6D-45E0-9915-889FB869C110}"/>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928284AF-9741-412D-A544-CA18B58508A3}"/>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31A894B2-E0DA-4589-AAB8-392B5BA7C4F2}" type="slidenum">
              <a:rPr lang="en-US" smtClean="0"/>
              <a:t>‹#›</a:t>
            </a:fld>
            <a:endParaRPr lang="en-US" dirty="0"/>
          </a:p>
        </p:txBody>
      </p:sp>
    </p:spTree>
    <p:extLst>
      <p:ext uri="{BB962C8B-B14F-4D97-AF65-F5344CB8AC3E}">
        <p14:creationId xmlns:p14="http://schemas.microsoft.com/office/powerpoint/2010/main" val="1473364193"/>
      </p:ext>
    </p:extLst>
  </p:cSld>
  <p:clrMap bg1="lt1" tx1="dk1" bg2="lt2" tx2="dk2" accent1="accent1" accent2="accent2" accent3="accent3" accent4="accent4" accent5="accent5" accent6="accent6" hlink="hlink" folHlink="folHlink"/>
  <p:sldLayoutIdLst>
    <p:sldLayoutId id="2147483661"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 id="2147483955" r:id="rId13"/>
    <p:sldLayoutId id="2147483956" r:id="rId14"/>
    <p:sldLayoutId id="2147483958" r:id="rId15"/>
    <p:sldLayoutId id="2147483959" r:id="rId16"/>
    <p:sldLayoutId id="2147483960" r:id="rId17"/>
    <p:sldLayoutId id="2147483961" r:id="rId18"/>
    <p:sldLayoutId id="2147483962" r:id="rId19"/>
    <p:sldLayoutId id="2147483963" r:id="rId20"/>
    <p:sldLayoutId id="2147483966" r:id="rId21"/>
    <p:sldLayoutId id="2147483967" r:id="rId22"/>
    <p:sldLayoutId id="2147483968" r:id="rId23"/>
    <p:sldLayoutId id="2147483969" r:id="rId24"/>
    <p:sldLayoutId id="2147483970" r:id="rId25"/>
  </p:sldLayoutIdLst>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5.xml"/></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0.xml"/><Relationship Id="rId1" Type="http://schemas.openxmlformats.org/officeDocument/2006/relationships/slideLayout" Target="../slideLayouts/slideLayout14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5.xml"/></Relationships>
</file>

<file path=ppt/slides/_rels/slide10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145.xml"/></Relationships>
</file>

<file path=ppt/slides/_rels/slide10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14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65.xml"/><Relationship Id="rId1" Type="http://schemas.openxmlformats.org/officeDocument/2006/relationships/slideLayout" Target="../slideLayouts/slideLayout145.xml"/></Relationships>
</file>

<file path=ppt/slides/_rels/slide10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66.xml"/><Relationship Id="rId1" Type="http://schemas.openxmlformats.org/officeDocument/2006/relationships/slideLayout" Target="../slideLayouts/slideLayout145.xml"/></Relationships>
</file>

<file path=ppt/slides/_rels/slide10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7.xml"/><Relationship Id="rId1" Type="http://schemas.openxmlformats.org/officeDocument/2006/relationships/slideLayout" Target="../slideLayouts/slideLayout14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5.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5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17.xml.rels><?xml version="1.0" encoding="UTF-8" standalone="yes"?>
<Relationships xmlns="http://schemas.openxmlformats.org/package/2006/relationships"><Relationship Id="rId8" Type="http://schemas.openxmlformats.org/officeDocument/2006/relationships/hyperlink" Target="http://kb.tableau.com/" TargetMode="External"/><Relationship Id="rId13" Type="http://schemas.openxmlformats.org/officeDocument/2006/relationships/hyperlink" Target="https://tableau.com/support/knowledgebase" TargetMode="External"/><Relationship Id="rId3" Type="http://schemas.openxmlformats.org/officeDocument/2006/relationships/hyperlink" Target="https://www.tableau.com/learn/learning-paths" TargetMode="External"/><Relationship Id="rId7" Type="http://schemas.openxmlformats.org/officeDocument/2006/relationships/hyperlink" Target="https://www.tableau.com/solutions/gallery" TargetMode="External"/><Relationship Id="rId12" Type="http://schemas.openxmlformats.org/officeDocument/2006/relationships/hyperlink" Target="http://www.tableau.com/support/help" TargetMode="External"/><Relationship Id="rId2" Type="http://schemas.openxmlformats.org/officeDocument/2006/relationships/hyperlink" Target="http://www.tableau.com/products/desktop" TargetMode="External"/><Relationship Id="rId16" Type="http://schemas.openxmlformats.org/officeDocument/2006/relationships/hyperlink" Target="https://tc19.tableau.com/learn/sessions/" TargetMode="External"/><Relationship Id="rId1" Type="http://schemas.openxmlformats.org/officeDocument/2006/relationships/slideLayout" Target="../slideLayouts/slideLayout138.xml"/><Relationship Id="rId6" Type="http://schemas.openxmlformats.org/officeDocument/2006/relationships/hyperlink" Target="https://www.tableau.com/blueprint" TargetMode="External"/><Relationship Id="rId11" Type="http://schemas.openxmlformats.org/officeDocument/2006/relationships/hyperlink" Target="https://www.tableau.com/support/consulting" TargetMode="External"/><Relationship Id="rId5" Type="http://schemas.openxmlformats.org/officeDocument/2006/relationships/hyperlink" Target="https://www.tableau.com/learn/whitepapers" TargetMode="External"/><Relationship Id="rId15" Type="http://schemas.openxmlformats.org/officeDocument/2006/relationships/hyperlink" Target="http://community.tableau.com/welcome" TargetMode="External"/><Relationship Id="rId10" Type="http://schemas.openxmlformats.org/officeDocument/2006/relationships/hyperlink" Target="http://www.tableau.com/support/consulting" TargetMode="External"/><Relationship Id="rId4" Type="http://schemas.openxmlformats.org/officeDocument/2006/relationships/hyperlink" Target="https://www.tableau.com/learn/classroom" TargetMode="External"/><Relationship Id="rId9" Type="http://schemas.openxmlformats.org/officeDocument/2006/relationships/hyperlink" Target="http://www.public.tableau.com/s/" TargetMode="External"/><Relationship Id="rId14" Type="http://schemas.openxmlformats.org/officeDocument/2006/relationships/hyperlink" Target="https://community.tableau.com/community/viz-talk/tableau-community-library/twl" TargetMode="External"/></Relationships>
</file>

<file path=ppt/slides/_rels/slide118.xml.rels><?xml version="1.0" encoding="UTF-8" standalone="yes"?>
<Relationships xmlns="http://schemas.openxmlformats.org/package/2006/relationships"><Relationship Id="rId2" Type="http://schemas.openxmlformats.org/officeDocument/2006/relationships/hyperlink" Target="http://www.tableau.com/support/certification" TargetMode="External"/><Relationship Id="rId1" Type="http://schemas.openxmlformats.org/officeDocument/2006/relationships/slideLayout" Target="../slideLayouts/slideLayout138.xml"/></Relationships>
</file>

<file path=ppt/slides/_rels/slide1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3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5.xm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14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4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145.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5.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3.xml"/><Relationship Id="rId1" Type="http://schemas.openxmlformats.org/officeDocument/2006/relationships/slideLayout" Target="../slideLayouts/slideLayout145.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4.xml"/><Relationship Id="rId1" Type="http://schemas.openxmlformats.org/officeDocument/2006/relationships/slideLayout" Target="../slideLayouts/slideLayout145.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45.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145.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1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145.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45.xml"/><Relationship Id="rId4" Type="http://schemas.openxmlformats.org/officeDocument/2006/relationships/image" Target="../media/image7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145.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3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145.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145.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4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14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145.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44.xml"/><Relationship Id="rId4" Type="http://schemas.openxmlformats.org/officeDocument/2006/relationships/image" Target="../media/image62.pn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145.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145.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45.xml"/><Relationship Id="rId4" Type="http://schemas.openxmlformats.org/officeDocument/2006/relationships/image" Target="../media/image8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45.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14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45.xml"/></Relationships>
</file>

<file path=ppt/slides/_rels/slide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4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45.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4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5.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8.xml"/><Relationship Id="rId1" Type="http://schemas.openxmlformats.org/officeDocument/2006/relationships/slideLayout" Target="../slideLayouts/slideLayout14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5.xml"/></Relationships>
</file>

<file path=ppt/slides/_rels/slide8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1.xml"/><Relationship Id="rId1" Type="http://schemas.openxmlformats.org/officeDocument/2006/relationships/slideLayout" Target="../slideLayouts/slideLayout14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2.xml"/><Relationship Id="rId1" Type="http://schemas.openxmlformats.org/officeDocument/2006/relationships/slideLayout" Target="../slideLayouts/slideLayout14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5.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14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145.xml"/></Relationships>
</file>

<file path=ppt/slides/_rels/slide8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6.xml"/><Relationship Id="rId1" Type="http://schemas.openxmlformats.org/officeDocument/2006/relationships/slideLayout" Target="../slideLayouts/slideLayout14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7.xml"/><Relationship Id="rId1" Type="http://schemas.openxmlformats.org/officeDocument/2006/relationships/slideLayout" Target="../slideLayouts/slideLayout145.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145.xml"/><Relationship Id="rId4" Type="http://schemas.openxmlformats.org/officeDocument/2006/relationships/image" Target="../media/image9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FA9B1F-6F9B-4484-973F-1B279D639D51}"/>
              </a:ext>
            </a:extLst>
          </p:cNvPr>
          <p:cNvSpPr>
            <a:spLocks noGrp="1"/>
          </p:cNvSpPr>
          <p:nvPr>
            <p:ph type="body" sz="quarter" idx="11"/>
          </p:nvPr>
        </p:nvSpPr>
        <p:spPr>
          <a:xfrm>
            <a:off x="1359082" y="2415495"/>
            <a:ext cx="11912233" cy="683264"/>
          </a:xfrm>
        </p:spPr>
        <p:txBody>
          <a:bodyPr/>
          <a:lstStyle/>
          <a:p>
            <a:r>
              <a:rPr lang="en-US" dirty="0"/>
              <a:t>Tableau Desktop Training v. </a:t>
            </a:r>
            <a:r>
              <a:rPr lang="en-US"/>
              <a:t>2020.3</a:t>
            </a:r>
            <a:endParaRPr lang="en-US" dirty="0"/>
          </a:p>
        </p:txBody>
      </p:sp>
    </p:spTree>
    <p:extLst>
      <p:ext uri="{BB962C8B-B14F-4D97-AF65-F5344CB8AC3E}">
        <p14:creationId xmlns:p14="http://schemas.microsoft.com/office/powerpoint/2010/main" val="62400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4294967295"/>
          </p:nvPr>
        </p:nvSpPr>
        <p:spPr>
          <a:xfrm>
            <a:off x="1360488" y="598488"/>
            <a:ext cx="13269912" cy="563562"/>
          </a:xfrm>
        </p:spPr>
        <p:txBody>
          <a:bodyPr>
            <a:noAutofit/>
          </a:bodyPr>
          <a:lstStyle/>
          <a:p>
            <a:pPr marL="0" indent="0">
              <a:buNone/>
            </a:pPr>
            <a:r>
              <a:rPr lang="en-US" sz="3600" dirty="0"/>
              <a:t>Getting Started: Data Pane</a:t>
            </a:r>
          </a:p>
        </p:txBody>
      </p:sp>
      <p:graphicFrame>
        <p:nvGraphicFramePr>
          <p:cNvPr id="6" name="Table 5"/>
          <p:cNvGraphicFramePr>
            <a:graphicFrameLocks noGrp="1"/>
          </p:cNvGraphicFramePr>
          <p:nvPr>
            <p:extLst>
              <p:ext uri="{D42A27DB-BD31-4B8C-83A1-F6EECF244321}">
                <p14:modId xmlns:p14="http://schemas.microsoft.com/office/powerpoint/2010/main" val="1830595593"/>
              </p:ext>
            </p:extLst>
          </p:nvPr>
        </p:nvGraphicFramePr>
        <p:xfrm>
          <a:off x="685800" y="1893515"/>
          <a:ext cx="13293350" cy="4390110"/>
        </p:xfrm>
        <a:graphic>
          <a:graphicData uri="http://schemas.openxmlformats.org/drawingml/2006/table">
            <a:tbl>
              <a:tblPr firstRow="1" bandRow="1"/>
              <a:tblGrid>
                <a:gridCol w="3422922">
                  <a:extLst>
                    <a:ext uri="{9D8B030D-6E8A-4147-A177-3AD203B41FA5}">
                      <a16:colId xmlns:a16="http://schemas.microsoft.com/office/drawing/2014/main" val="20000"/>
                    </a:ext>
                  </a:extLst>
                </a:gridCol>
                <a:gridCol w="9870428">
                  <a:extLst>
                    <a:ext uri="{9D8B030D-6E8A-4147-A177-3AD203B41FA5}">
                      <a16:colId xmlns:a16="http://schemas.microsoft.com/office/drawing/2014/main" val="20001"/>
                    </a:ext>
                  </a:extLst>
                </a:gridCol>
              </a:tblGrid>
              <a:tr h="586457">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2"/>
                          </a:solidFill>
                          <a:latin typeface="BentonSans Book"/>
                        </a:rPr>
                        <a:t>Component</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Description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972530">
                <a:tc>
                  <a:txBody>
                    <a:bodyPr/>
                    <a:lstStyle/>
                    <a:p>
                      <a:pPr marL="0" marR="0" algn="ctr">
                        <a:lnSpc>
                          <a:spcPct val="150000"/>
                        </a:lnSpc>
                        <a:spcBef>
                          <a:spcPts val="0"/>
                        </a:spcBef>
                        <a:spcAft>
                          <a:spcPts val="1000"/>
                        </a:spcAft>
                      </a:pPr>
                      <a:r>
                        <a:rPr lang="en-US" sz="3200" b="1" kern="1200" dirty="0">
                          <a:solidFill>
                            <a:schemeClr val="tx1"/>
                          </a:solidFill>
                          <a:latin typeface="Merriweather Light" panose="00000400000000000000" pitchFamily="2" charset="0"/>
                          <a:ea typeface="+mn-ea"/>
                          <a:cs typeface="+mn-cs"/>
                        </a:rPr>
                        <a:t>Dimensions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kern="1200" dirty="0">
                          <a:solidFill>
                            <a:schemeClr val="tx1"/>
                          </a:solidFill>
                          <a:latin typeface="Merriweather Light" panose="00000400000000000000" pitchFamily="2" charset="0"/>
                          <a:ea typeface="+mn-ea"/>
                          <a:cs typeface="+mn-cs"/>
                        </a:rPr>
                        <a:t>Fields that contain qualitative, categorical data such as text and dates. </a:t>
                      </a:r>
                    </a:p>
                    <a:p>
                      <a:r>
                        <a:rPr lang="en-US" sz="2400" kern="1200" dirty="0">
                          <a:solidFill>
                            <a:schemeClr val="tx1"/>
                          </a:solidFill>
                          <a:latin typeface="Merriweather Light" panose="00000400000000000000" pitchFamily="2" charset="0"/>
                          <a:ea typeface="+mn-ea"/>
                          <a:cs typeface="+mn-cs"/>
                        </a:rPr>
                        <a:t>Dimensions typically set the level of aggregation for numeric data, and create labels in a view.</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72530">
                <a:tc>
                  <a:txBody>
                    <a:bodyPr/>
                    <a:lstStyle/>
                    <a:p>
                      <a:pPr marL="0" marR="0" algn="ctr">
                        <a:lnSpc>
                          <a:spcPct val="150000"/>
                        </a:lnSpc>
                        <a:spcBef>
                          <a:spcPts val="0"/>
                        </a:spcBef>
                        <a:spcAft>
                          <a:spcPts val="1000"/>
                        </a:spcAft>
                      </a:pPr>
                      <a:r>
                        <a:rPr lang="en-US" sz="3200" b="1" kern="1200" dirty="0">
                          <a:solidFill>
                            <a:schemeClr val="tx1"/>
                          </a:solidFill>
                          <a:latin typeface="Merriweather Light" panose="00000400000000000000" pitchFamily="2" charset="0"/>
                          <a:ea typeface="+mn-ea"/>
                          <a:cs typeface="+mn-cs"/>
                        </a:rPr>
                        <a:t>Measures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2400" kern="1200" dirty="0">
                          <a:solidFill>
                            <a:schemeClr val="tx1"/>
                          </a:solidFill>
                          <a:latin typeface="Merriweather Light" panose="00000400000000000000" pitchFamily="2" charset="0"/>
                          <a:ea typeface="+mn-ea"/>
                          <a:cs typeface="+mn-cs"/>
                        </a:rPr>
                        <a:t>Fields that contain numbers that can be aggregated. </a:t>
                      </a:r>
                    </a:p>
                    <a:p>
                      <a:r>
                        <a:rPr lang="en-US" sz="2400" kern="1200" dirty="0">
                          <a:solidFill>
                            <a:schemeClr val="tx1"/>
                          </a:solidFill>
                          <a:latin typeface="Merriweather Light" panose="00000400000000000000" pitchFamily="2" charset="0"/>
                          <a:ea typeface="+mn-ea"/>
                          <a:cs typeface="+mn-cs"/>
                        </a:rPr>
                        <a:t>Measures typically create numerical axes in a view.</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819443">
                <a:tc>
                  <a:txBody>
                    <a:bodyPr/>
                    <a:lstStyle/>
                    <a:p>
                      <a:pPr marL="0" marR="0" algn="ctr">
                        <a:lnSpc>
                          <a:spcPct val="150000"/>
                        </a:lnSpc>
                        <a:spcBef>
                          <a:spcPts val="0"/>
                        </a:spcBef>
                        <a:spcAft>
                          <a:spcPts val="0"/>
                        </a:spcAft>
                      </a:pPr>
                      <a:r>
                        <a:rPr lang="en-US" sz="3200" b="1" kern="1200" dirty="0">
                          <a:solidFill>
                            <a:schemeClr val="tx1"/>
                          </a:solidFill>
                          <a:latin typeface="Merriweather Light" panose="00000400000000000000" pitchFamily="2" charset="0"/>
                          <a:ea typeface="+mn-ea"/>
                          <a:cs typeface="+mn-cs"/>
                        </a:rPr>
                        <a:t>Parameters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kern="1200" dirty="0">
                          <a:solidFill>
                            <a:schemeClr val="tx1"/>
                          </a:solidFill>
                          <a:latin typeface="Merriweather Light" panose="00000400000000000000" pitchFamily="2" charset="0"/>
                          <a:ea typeface="+mn-ea"/>
                          <a:cs typeface="+mn-cs"/>
                        </a:rPr>
                        <a:t>Dynamic variables that can replace constant values, and which allow view consumers to control the view in some way.</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19443">
                <a:tc>
                  <a:txBody>
                    <a:bodyPr/>
                    <a:lstStyle/>
                    <a:p>
                      <a:pPr marL="0" marR="0" algn="ctr">
                        <a:lnSpc>
                          <a:spcPct val="150000"/>
                        </a:lnSpc>
                        <a:spcBef>
                          <a:spcPts val="0"/>
                        </a:spcBef>
                        <a:spcAft>
                          <a:spcPts val="0"/>
                        </a:spcAft>
                      </a:pPr>
                      <a:r>
                        <a:rPr lang="en-US" sz="3200" b="1" kern="1200" dirty="0">
                          <a:solidFill>
                            <a:schemeClr val="tx1"/>
                          </a:solidFill>
                          <a:latin typeface="Merriweather Light" panose="00000400000000000000" pitchFamily="2" charset="0"/>
                          <a:ea typeface="+mn-ea"/>
                          <a:cs typeface="+mn-cs"/>
                        </a:rPr>
                        <a:t>Sets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400" kern="1200" dirty="0">
                          <a:solidFill>
                            <a:schemeClr val="tx1"/>
                          </a:solidFill>
                          <a:latin typeface="Merriweather Light" panose="00000400000000000000" pitchFamily="2" charset="0"/>
                          <a:ea typeface="+mn-ea"/>
                          <a:cs typeface="+mn-cs"/>
                        </a:rPr>
                        <a:t>Subsets of data that you define.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69680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1355725" y="1893888"/>
            <a:ext cx="13274675" cy="2616200"/>
          </a:xfrm>
        </p:spPr>
        <p:txBody>
          <a:bodyPr>
            <a:normAutofit lnSpcReduction="10000"/>
          </a:bodyPr>
          <a:lstStyle/>
          <a:p>
            <a:pPr marL="6351" indent="0">
              <a:buNone/>
            </a:pPr>
            <a:r>
              <a:rPr lang="en-US" dirty="0"/>
              <a:t>A dashboard is a visual display of the </a:t>
            </a:r>
            <a:r>
              <a:rPr lang="en-US" b="1" dirty="0">
                <a:solidFill>
                  <a:schemeClr val="accent1">
                    <a:lumMod val="60000"/>
                    <a:lumOff val="40000"/>
                  </a:schemeClr>
                </a:solidFill>
              </a:rPr>
              <a:t>most important </a:t>
            </a:r>
            <a:r>
              <a:rPr lang="en-US" dirty="0"/>
              <a:t>information needed to achieve one or more objectives; </a:t>
            </a:r>
            <a:r>
              <a:rPr lang="en-US" b="1" dirty="0">
                <a:solidFill>
                  <a:schemeClr val="accent1">
                    <a:lumMod val="60000"/>
                    <a:lumOff val="40000"/>
                  </a:schemeClr>
                </a:solidFill>
              </a:rPr>
              <a:t>consolidated and arranged </a:t>
            </a:r>
            <a:r>
              <a:rPr lang="en-US" dirty="0"/>
              <a:t>on a single screen so that the information can be </a:t>
            </a:r>
            <a:r>
              <a:rPr lang="en-US" b="1" dirty="0">
                <a:solidFill>
                  <a:schemeClr val="accent1">
                    <a:lumMod val="60000"/>
                    <a:lumOff val="40000"/>
                  </a:schemeClr>
                </a:solidFill>
              </a:rPr>
              <a:t>monitored at a glance</a:t>
            </a:r>
            <a:r>
              <a:rPr lang="en-US" dirty="0"/>
              <a:t>.</a:t>
            </a:r>
          </a:p>
          <a:p>
            <a:pPr marL="6351" indent="0">
              <a:buNone/>
            </a:pPr>
            <a:endParaRPr lang="en-US" dirty="0"/>
          </a:p>
          <a:p>
            <a:pPr marL="6351" indent="0">
              <a:buNone/>
            </a:pPr>
            <a:r>
              <a:rPr lang="en-US" dirty="0"/>
              <a:t>				- Stephen Few</a:t>
            </a:r>
          </a:p>
        </p:txBody>
      </p:sp>
      <p:sp>
        <p:nvSpPr>
          <p:cNvPr id="5" name="Text Placeholder 4"/>
          <p:cNvSpPr>
            <a:spLocks noGrp="1"/>
          </p:cNvSpPr>
          <p:nvPr>
            <p:ph type="body" sz="quarter" idx="4294967295"/>
          </p:nvPr>
        </p:nvSpPr>
        <p:spPr>
          <a:xfrm>
            <a:off x="1360488" y="598488"/>
            <a:ext cx="13269912" cy="577850"/>
          </a:xfrm>
        </p:spPr>
        <p:txBody>
          <a:bodyPr>
            <a:noAutofit/>
          </a:bodyPr>
          <a:lstStyle/>
          <a:p>
            <a:pPr marL="0" indent="0">
              <a:buNone/>
            </a:pPr>
            <a:r>
              <a:rPr lang="en-US" sz="3600" dirty="0"/>
              <a:t>What is a dashboard?</a:t>
            </a:r>
          </a:p>
        </p:txBody>
      </p:sp>
    </p:spTree>
    <p:extLst>
      <p:ext uri="{BB962C8B-B14F-4D97-AF65-F5344CB8AC3E}">
        <p14:creationId xmlns:p14="http://schemas.microsoft.com/office/powerpoint/2010/main" val="64154252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4294967295"/>
          </p:nvPr>
        </p:nvSpPr>
        <p:spPr>
          <a:xfrm>
            <a:off x="1360488" y="598488"/>
            <a:ext cx="13269912" cy="577850"/>
          </a:xfrm>
        </p:spPr>
        <p:txBody>
          <a:bodyPr>
            <a:normAutofit/>
          </a:bodyPr>
          <a:lstStyle/>
          <a:p>
            <a:pPr marL="0" indent="0">
              <a:buNone/>
            </a:pPr>
            <a:r>
              <a:rPr lang="en-US" dirty="0"/>
              <a:t>Dashboards</a:t>
            </a:r>
          </a:p>
        </p:txBody>
      </p:sp>
      <p:sp>
        <p:nvSpPr>
          <p:cNvPr id="4" name="Content Placeholder 3"/>
          <p:cNvSpPr>
            <a:spLocks noGrp="1"/>
          </p:cNvSpPr>
          <p:nvPr>
            <p:ph idx="4294967295"/>
          </p:nvPr>
        </p:nvSpPr>
        <p:spPr>
          <a:xfrm>
            <a:off x="748145" y="1727634"/>
            <a:ext cx="5734050" cy="3857625"/>
          </a:xfrm>
        </p:spPr>
        <p:txBody>
          <a:bodyPr/>
          <a:lstStyle/>
          <a:p>
            <a:r>
              <a:rPr lang="en-US" sz="3200" dirty="0">
                <a:latin typeface="+mn-lt"/>
              </a:rPr>
              <a:t>Show a collection of worksheets and supporting information in a single window.</a:t>
            </a:r>
          </a:p>
          <a:p>
            <a:pPr marL="0" lvl="1">
              <a:spcBef>
                <a:spcPts val="2600"/>
              </a:spcBef>
            </a:pPr>
            <a:r>
              <a:rPr lang="en-US" sz="3200" dirty="0"/>
              <a:t>Use to compare and monitor a variety of data simultaneously.</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91411" y="1175780"/>
            <a:ext cx="5764716" cy="57952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0692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Relation between Dashboards and Worksheets</a:t>
            </a:r>
          </a:p>
        </p:txBody>
      </p:sp>
      <p:sp>
        <p:nvSpPr>
          <p:cNvPr id="4" name="Content Placeholder 3"/>
          <p:cNvSpPr>
            <a:spLocks noGrp="1"/>
          </p:cNvSpPr>
          <p:nvPr>
            <p:ph idx="4294967295"/>
          </p:nvPr>
        </p:nvSpPr>
        <p:spPr>
          <a:xfrm>
            <a:off x="1355725" y="1893888"/>
            <a:ext cx="13274675" cy="4171950"/>
          </a:xfrm>
        </p:spPr>
        <p:txBody>
          <a:bodyPr/>
          <a:lstStyle/>
          <a:p>
            <a:pPr marL="0">
              <a:spcAft>
                <a:spcPts val="1200"/>
              </a:spcAft>
            </a:pPr>
            <a:r>
              <a:rPr lang="en-US" sz="3200" dirty="0">
                <a:latin typeface="+mn-lt"/>
              </a:rPr>
              <a:t>Views in a dashboard are connected to the worksheets they represent:</a:t>
            </a:r>
          </a:p>
          <a:p>
            <a:pPr marL="914400" lvl="1" indent="-341313">
              <a:spcAft>
                <a:spcPts val="900"/>
              </a:spcAft>
              <a:buFont typeface="Arial" panose="020B0604020202020204" pitchFamily="34" charset="0"/>
              <a:buChar char="•"/>
            </a:pPr>
            <a:r>
              <a:rPr lang="en-US" dirty="0"/>
              <a:t>Changes to the worksheet update the dashboard.</a:t>
            </a:r>
          </a:p>
          <a:p>
            <a:pPr marL="914400" lvl="1" indent="-341313">
              <a:spcAft>
                <a:spcPts val="1800"/>
              </a:spcAft>
              <a:buFont typeface="Arial" panose="020B0604020202020204" pitchFamily="34" charset="0"/>
              <a:buChar char="•"/>
            </a:pPr>
            <a:r>
              <a:rPr lang="en-US" dirty="0"/>
              <a:t>Changes to the dashboard affect the worksheet.</a:t>
            </a:r>
          </a:p>
          <a:p>
            <a:pPr marL="0">
              <a:spcBef>
                <a:spcPts val="2600"/>
              </a:spcBef>
              <a:spcAft>
                <a:spcPts val="1200"/>
              </a:spcAft>
            </a:pPr>
            <a:r>
              <a:rPr lang="en-US" sz="3200" dirty="0">
                <a:latin typeface="+mn-lt"/>
              </a:rPr>
              <a:t>From the dashboard, you can:</a:t>
            </a:r>
          </a:p>
          <a:p>
            <a:pPr marL="914400" lvl="1" indent="-341313">
              <a:spcAft>
                <a:spcPts val="900"/>
              </a:spcAft>
              <a:buFont typeface="Arial" panose="020B0604020202020204" pitchFamily="34" charset="0"/>
              <a:buChar char="•"/>
            </a:pPr>
            <a:r>
              <a:rPr lang="en-US" dirty="0"/>
              <a:t>Go to a sheet.</a:t>
            </a:r>
          </a:p>
          <a:p>
            <a:pPr marL="914400" lvl="1" indent="-341313">
              <a:spcAft>
                <a:spcPts val="1800"/>
              </a:spcAft>
              <a:buFont typeface="Arial" panose="020B0604020202020204" pitchFamily="34" charset="0"/>
              <a:buChar char="•"/>
            </a:pPr>
            <a:r>
              <a:rPr lang="en-US" dirty="0"/>
              <a:t>Hide a sheet.</a:t>
            </a:r>
          </a:p>
        </p:txBody>
      </p:sp>
    </p:spTree>
    <p:extLst>
      <p:ext uri="{BB962C8B-B14F-4D97-AF65-F5344CB8AC3E}">
        <p14:creationId xmlns:p14="http://schemas.microsoft.com/office/powerpoint/2010/main" val="98835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Tiled or Floating Objects</a:t>
            </a:r>
          </a:p>
        </p:txBody>
      </p:sp>
      <p:sp>
        <p:nvSpPr>
          <p:cNvPr id="4" name="Content Placeholder 3"/>
          <p:cNvSpPr>
            <a:spLocks noGrp="1"/>
          </p:cNvSpPr>
          <p:nvPr>
            <p:ph idx="4294967295"/>
          </p:nvPr>
        </p:nvSpPr>
        <p:spPr>
          <a:xfrm>
            <a:off x="1355725" y="1893888"/>
            <a:ext cx="13274675" cy="4446587"/>
          </a:xfrm>
        </p:spPr>
        <p:txBody>
          <a:bodyPr/>
          <a:lstStyle/>
          <a:p>
            <a:r>
              <a:rPr lang="en-US" dirty="0">
                <a:latin typeface="+mn-lt"/>
              </a:rPr>
              <a:t>Tiled objects:</a:t>
            </a:r>
          </a:p>
          <a:p>
            <a:pPr marL="914400" lvl="1" indent="-228600">
              <a:buFont typeface="Arial" panose="020B0604020202020204" pitchFamily="34" charset="0"/>
              <a:buChar char="•"/>
            </a:pPr>
            <a:r>
              <a:rPr lang="en-US" sz="2000" dirty="0"/>
              <a:t>Arranged in a grid.</a:t>
            </a:r>
          </a:p>
          <a:p>
            <a:pPr marL="914400" lvl="1" indent="-228600">
              <a:buFont typeface="Arial" panose="020B0604020202020204" pitchFamily="34" charset="0"/>
              <a:buChar char="•"/>
            </a:pPr>
            <a:r>
              <a:rPr lang="en-US" sz="2000" dirty="0"/>
              <a:t>Can change how positioned </a:t>
            </a:r>
            <a:br>
              <a:rPr lang="en-US" sz="2000" dirty="0"/>
            </a:br>
            <a:r>
              <a:rPr lang="en-US" sz="2000" dirty="0"/>
              <a:t>or distributed within layout container.</a:t>
            </a:r>
          </a:p>
          <a:p>
            <a:pPr>
              <a:spcBef>
                <a:spcPts val="1800"/>
              </a:spcBef>
            </a:pPr>
            <a:r>
              <a:rPr lang="en-US" dirty="0">
                <a:latin typeface="+mn-lt"/>
              </a:rPr>
              <a:t>Floating objects</a:t>
            </a:r>
          </a:p>
          <a:p>
            <a:pPr marL="914400" lvl="1" indent="-228600">
              <a:buFont typeface="Arial" panose="020B0604020202020204" pitchFamily="34" charset="0"/>
              <a:buChar char="•"/>
            </a:pPr>
            <a:r>
              <a:rPr lang="en-US" sz="2000" dirty="0"/>
              <a:t>Can be layered on top of other objects.</a:t>
            </a:r>
          </a:p>
          <a:p>
            <a:pPr marL="914400" lvl="1" indent="-228600">
              <a:buFont typeface="Arial" panose="020B0604020202020204" pitchFamily="34" charset="0"/>
              <a:buChar char="•"/>
            </a:pPr>
            <a:r>
              <a:rPr lang="en-US" sz="2000" dirty="0"/>
              <a:t>Make the selection in the dashboard window </a:t>
            </a:r>
            <a:br>
              <a:rPr lang="en-US" sz="2000" dirty="0"/>
            </a:br>
            <a:r>
              <a:rPr lang="en-US" sz="2000" dirty="0"/>
              <a:t>before the sheet is selected.</a:t>
            </a:r>
          </a:p>
          <a:p>
            <a:pPr marL="914400" lvl="1" indent="-228600">
              <a:buFont typeface="Arial" panose="020B0604020202020204" pitchFamily="34" charset="0"/>
              <a:buChar char="•"/>
            </a:pPr>
            <a:r>
              <a:rPr lang="en-US" sz="2000" dirty="0"/>
              <a:t>Floating objects can be reordered and resized.</a:t>
            </a:r>
          </a:p>
          <a:p>
            <a:pPr>
              <a:spcBef>
                <a:spcPts val="1800"/>
              </a:spcBef>
            </a:pPr>
            <a:r>
              <a:rPr lang="en-US" dirty="0">
                <a:latin typeface="Merriweather Light" panose="00000400000000000000" pitchFamily="2" charset="0"/>
              </a:rPr>
              <a:t>Shift+drag</a:t>
            </a:r>
            <a:r>
              <a:rPr lang="en-US" dirty="0">
                <a:latin typeface="+mn-lt"/>
              </a:rPr>
              <a:t> to change an object from tiled to floating.</a:t>
            </a:r>
          </a:p>
        </p:txBody>
      </p:sp>
      <p:pic>
        <p:nvPicPr>
          <p:cNvPr id="3" name="Picture 2"/>
          <p:cNvPicPr>
            <a:picLocks noChangeAspect="1"/>
          </p:cNvPicPr>
          <p:nvPr/>
        </p:nvPicPr>
        <p:blipFill>
          <a:blip r:embed="rId3"/>
          <a:stretch>
            <a:fillRect/>
          </a:stretch>
        </p:blipFill>
        <p:spPr>
          <a:xfrm>
            <a:off x="8694888" y="2869821"/>
            <a:ext cx="3788217" cy="1900359"/>
          </a:xfrm>
          <a:prstGeom prst="rect">
            <a:avLst/>
          </a:prstGeom>
        </p:spPr>
      </p:pic>
    </p:spTree>
    <p:extLst>
      <p:ext uri="{BB962C8B-B14F-4D97-AF65-F5344CB8AC3E}">
        <p14:creationId xmlns:p14="http://schemas.microsoft.com/office/powerpoint/2010/main" val="336456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Formatting Components</a:t>
            </a:r>
          </a:p>
        </p:txBody>
      </p:sp>
      <p:sp>
        <p:nvSpPr>
          <p:cNvPr id="4" name="Content Placeholder 3"/>
          <p:cNvSpPr>
            <a:spLocks noGrp="1"/>
          </p:cNvSpPr>
          <p:nvPr>
            <p:ph idx="4294967295"/>
          </p:nvPr>
        </p:nvSpPr>
        <p:spPr>
          <a:xfrm>
            <a:off x="883227" y="1734849"/>
            <a:ext cx="11318875" cy="3201987"/>
          </a:xfrm>
        </p:spPr>
        <p:txBody>
          <a:bodyPr/>
          <a:lstStyle/>
          <a:p>
            <a:pPr>
              <a:spcBef>
                <a:spcPts val="1800"/>
              </a:spcBef>
            </a:pPr>
            <a:r>
              <a:rPr lang="en-US" sz="3200" dirty="0">
                <a:latin typeface="+mn-lt"/>
              </a:rPr>
              <a:t>Objects on a dashboard can be formatted </a:t>
            </a:r>
            <a:br>
              <a:rPr lang="en-US" sz="3200" dirty="0">
                <a:latin typeface="+mn-lt"/>
              </a:rPr>
            </a:br>
            <a:r>
              <a:rPr lang="en-US" sz="3200" dirty="0">
                <a:latin typeface="+mn-lt"/>
              </a:rPr>
              <a:t>in the following ways:</a:t>
            </a:r>
          </a:p>
          <a:p>
            <a:pPr marL="692150" indent="-457200">
              <a:spcBef>
                <a:spcPts val="1800"/>
              </a:spcBef>
              <a:buFont typeface="Arial" panose="020B0604020202020204" pitchFamily="34" charset="0"/>
              <a:buChar char="•"/>
            </a:pPr>
            <a:r>
              <a:rPr lang="en-US" dirty="0">
                <a:latin typeface="+mn-lt"/>
              </a:rPr>
              <a:t>Adding a border</a:t>
            </a:r>
          </a:p>
          <a:p>
            <a:pPr marL="692150" indent="-457200">
              <a:spcBef>
                <a:spcPts val="1800"/>
              </a:spcBef>
              <a:buFont typeface="Arial" panose="020B0604020202020204" pitchFamily="34" charset="0"/>
              <a:buChar char="•"/>
            </a:pPr>
            <a:r>
              <a:rPr lang="en-US" dirty="0">
                <a:latin typeface="+mn-lt"/>
              </a:rPr>
              <a:t>Adding a background color</a:t>
            </a:r>
          </a:p>
          <a:p>
            <a:pPr marL="692150" indent="-457200">
              <a:spcBef>
                <a:spcPts val="1800"/>
              </a:spcBef>
              <a:buFont typeface="Arial" panose="020B0604020202020204" pitchFamily="34" charset="0"/>
              <a:buChar char="•"/>
            </a:pPr>
            <a:r>
              <a:rPr lang="en-US" dirty="0">
                <a:latin typeface="+mn-lt"/>
              </a:rPr>
              <a:t>Setting the inner and outer padding</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0978" y="1556399"/>
            <a:ext cx="2068285" cy="5116802"/>
          </a:xfrm>
          <a:prstGeom prst="rect">
            <a:avLst/>
          </a:prstGeom>
        </p:spPr>
      </p:pic>
    </p:spTree>
    <p:extLst>
      <p:ext uri="{BB962C8B-B14F-4D97-AF65-F5344CB8AC3E}">
        <p14:creationId xmlns:p14="http://schemas.microsoft.com/office/powerpoint/2010/main" val="187743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63562"/>
          </a:xfrm>
        </p:spPr>
        <p:txBody>
          <a:bodyPr/>
          <a:lstStyle/>
          <a:p>
            <a:pPr marL="0" indent="0">
              <a:buNone/>
            </a:pPr>
            <a:r>
              <a:rPr lang="en-US" dirty="0"/>
              <a:t>Dashboard Device Layouts</a:t>
            </a:r>
          </a:p>
        </p:txBody>
      </p:sp>
      <p:sp>
        <p:nvSpPr>
          <p:cNvPr id="4" name="Content Placeholder 3"/>
          <p:cNvSpPr>
            <a:spLocks noGrp="1"/>
          </p:cNvSpPr>
          <p:nvPr>
            <p:ph idx="4294967295"/>
          </p:nvPr>
        </p:nvSpPr>
        <p:spPr>
          <a:xfrm>
            <a:off x="1355725" y="1893888"/>
            <a:ext cx="13274675" cy="5262562"/>
          </a:xfrm>
        </p:spPr>
        <p:txBody>
          <a:bodyPr>
            <a:normAutofit lnSpcReduction="10000"/>
          </a:bodyPr>
          <a:lstStyle/>
          <a:p>
            <a:pPr marL="0">
              <a:spcAft>
                <a:spcPts val="1200"/>
              </a:spcAft>
            </a:pPr>
            <a:r>
              <a:rPr lang="en-US" sz="3200" dirty="0">
                <a:latin typeface="+mn-lt"/>
              </a:rPr>
              <a:t>Create layouts specific to particular device types, and optionally different models:</a:t>
            </a:r>
          </a:p>
          <a:p>
            <a:pPr marL="914400" lvl="1" indent="-341313">
              <a:buFont typeface="Arial" panose="020B0604020202020204" pitchFamily="34" charset="0"/>
              <a:buChar char="•"/>
            </a:pPr>
            <a:r>
              <a:rPr lang="en-US" dirty="0"/>
              <a:t>Desktop</a:t>
            </a:r>
          </a:p>
          <a:p>
            <a:pPr marL="914400" lvl="1" indent="-341313">
              <a:buFont typeface="Arial" panose="020B0604020202020204" pitchFamily="34" charset="0"/>
              <a:buChar char="•"/>
            </a:pPr>
            <a:r>
              <a:rPr lang="en-US" dirty="0"/>
              <a:t>Tablet</a:t>
            </a:r>
          </a:p>
          <a:p>
            <a:pPr marL="914400" lvl="1" indent="-341313">
              <a:spcAft>
                <a:spcPts val="1800"/>
              </a:spcAft>
              <a:buFont typeface="Arial" panose="020B0604020202020204" pitchFamily="34" charset="0"/>
              <a:buChar char="•"/>
            </a:pPr>
            <a:r>
              <a:rPr lang="en-US" dirty="0"/>
              <a:t>Phone</a:t>
            </a:r>
          </a:p>
          <a:p>
            <a:pPr marL="0">
              <a:spcBef>
                <a:spcPts val="1800"/>
              </a:spcBef>
              <a:spcAft>
                <a:spcPts val="1200"/>
              </a:spcAft>
            </a:pPr>
            <a:r>
              <a:rPr lang="en-US" sz="3200" dirty="0">
                <a:latin typeface="+mn-lt"/>
              </a:rPr>
              <a:t>Hierarchical relationship—default dashboard is parent </a:t>
            </a:r>
            <a:br>
              <a:rPr lang="en-US" sz="3200" dirty="0">
                <a:latin typeface="+mn-lt"/>
              </a:rPr>
            </a:br>
            <a:r>
              <a:rPr lang="en-US" sz="3200" dirty="0">
                <a:latin typeface="+mn-lt"/>
              </a:rPr>
              <a:t>and device specific layouts are children:</a:t>
            </a:r>
          </a:p>
          <a:p>
            <a:pPr marL="914400" lvl="1" indent="-341313">
              <a:buFont typeface="Arial" panose="020B0604020202020204" pitchFamily="34" charset="0"/>
              <a:buChar char="•"/>
            </a:pPr>
            <a:r>
              <a:rPr lang="en-US" dirty="0"/>
              <a:t>Tailor composition and contents according to different browser window sizes.</a:t>
            </a:r>
          </a:p>
          <a:p>
            <a:pPr marL="914400" lvl="1" indent="-341313">
              <a:buFont typeface="Arial" panose="020B0604020202020204" pitchFamily="34" charset="0"/>
              <a:buChar char="•"/>
            </a:pPr>
            <a:r>
              <a:rPr lang="en-US" dirty="0"/>
              <a:t>Allow users to experience a dashboard expressly designed for their screen display.</a:t>
            </a:r>
          </a:p>
          <a:p>
            <a:pPr marL="914400" lvl="1" indent="-341313">
              <a:spcAft>
                <a:spcPts val="1200"/>
              </a:spcAft>
              <a:buFont typeface="Arial" panose="020B0604020202020204" pitchFamily="34" charset="0"/>
              <a:buChar char="•"/>
            </a:pPr>
            <a:r>
              <a:rPr lang="en-US" dirty="0"/>
              <a:t>Create and maintain only a single parent dashboard.</a:t>
            </a:r>
          </a:p>
        </p:txBody>
      </p:sp>
    </p:spTree>
    <p:extLst>
      <p:ext uri="{BB962C8B-B14F-4D97-AF65-F5344CB8AC3E}">
        <p14:creationId xmlns:p14="http://schemas.microsoft.com/office/powerpoint/2010/main" val="424372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Creating a Dashboard</a:t>
            </a:r>
            <a:br>
              <a:rPr lang="en-US" dirty="0"/>
            </a:br>
            <a:r>
              <a:rPr lang="en-US" dirty="0"/>
              <a:t>p. 33</a:t>
            </a:r>
          </a:p>
        </p:txBody>
      </p:sp>
    </p:spTree>
    <p:extLst>
      <p:ext uri="{BB962C8B-B14F-4D97-AF65-F5344CB8AC3E}">
        <p14:creationId xmlns:p14="http://schemas.microsoft.com/office/powerpoint/2010/main" val="37759459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4294967295"/>
          </p:nvPr>
        </p:nvSpPr>
        <p:spPr>
          <a:xfrm>
            <a:off x="1360488" y="598488"/>
            <a:ext cx="13269912" cy="1354137"/>
          </a:xfrm>
        </p:spPr>
        <p:txBody>
          <a:bodyPr/>
          <a:lstStyle/>
          <a:p>
            <a:pPr lvl="1"/>
            <a:endParaRPr lang="en-US" dirty="0"/>
          </a:p>
          <a:p>
            <a:pPr lvl="1"/>
            <a:endParaRPr lang="en-US" dirty="0"/>
          </a:p>
        </p:txBody>
      </p:sp>
      <p:sp>
        <p:nvSpPr>
          <p:cNvPr id="4" name="Content Placeholder 3"/>
          <p:cNvSpPr>
            <a:spLocks noGrp="1"/>
          </p:cNvSpPr>
          <p:nvPr>
            <p:ph idx="4294967295"/>
          </p:nvPr>
        </p:nvSpPr>
        <p:spPr>
          <a:xfrm>
            <a:off x="935182" y="1881068"/>
            <a:ext cx="7753350" cy="5170487"/>
          </a:xfrm>
        </p:spPr>
        <p:txBody>
          <a:bodyPr/>
          <a:lstStyle/>
          <a:p>
            <a:pPr>
              <a:spcBef>
                <a:spcPts val="2600"/>
              </a:spcBef>
            </a:pPr>
            <a:r>
              <a:rPr lang="en-US" sz="3200" dirty="0">
                <a:latin typeface="+mn-lt"/>
              </a:rPr>
              <a:t>Actions add context and interactivity to your data.</a:t>
            </a:r>
          </a:p>
          <a:p>
            <a:pPr>
              <a:spcBef>
                <a:spcPts val="2600"/>
              </a:spcBef>
            </a:pPr>
            <a:r>
              <a:rPr lang="en-US" sz="3200" dirty="0">
                <a:latin typeface="+mn-lt"/>
              </a:rPr>
              <a:t>Use highlights to call attention to marks of interest.</a:t>
            </a:r>
          </a:p>
          <a:p>
            <a:pPr marL="6350" lvl="1">
              <a:spcBef>
                <a:spcPts val="2600"/>
              </a:spcBef>
            </a:pPr>
            <a:r>
              <a:rPr lang="en-US" sz="3200" dirty="0"/>
              <a:t>Use color to highlight select marks and to dim all others.</a:t>
            </a:r>
          </a:p>
          <a:p>
            <a:pPr marL="6350" lvl="1">
              <a:spcBef>
                <a:spcPts val="2600"/>
              </a:spcBef>
            </a:pPr>
            <a:r>
              <a:rPr lang="en-US" sz="3200" dirty="0"/>
              <a:t>Allow user to select marks in the view or to click on the legend.</a:t>
            </a:r>
          </a:p>
        </p:txBody>
      </p:sp>
      <p:sp>
        <p:nvSpPr>
          <p:cNvPr id="3" name="Title 2"/>
          <p:cNvSpPr>
            <a:spLocks noGrp="1"/>
          </p:cNvSpPr>
          <p:nvPr>
            <p:ph type="title" idx="4294967295"/>
          </p:nvPr>
        </p:nvSpPr>
        <p:spPr>
          <a:xfrm>
            <a:off x="1355725" y="598488"/>
            <a:ext cx="13274675" cy="554037"/>
          </a:xfrm>
        </p:spPr>
        <p:txBody>
          <a:bodyPr>
            <a:normAutofit/>
          </a:bodyPr>
          <a:lstStyle/>
          <a:p>
            <a:r>
              <a:rPr lang="en-US" sz="3360" dirty="0">
                <a:latin typeface="+mn-lt"/>
              </a:rPr>
              <a:t>Dashboard Actions: Highlight</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19309" y="1893515"/>
            <a:ext cx="4959842" cy="50817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150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4294967295"/>
          </p:nvPr>
        </p:nvSpPr>
        <p:spPr>
          <a:xfrm>
            <a:off x="1360488" y="598488"/>
            <a:ext cx="13269912" cy="577850"/>
          </a:xfrm>
        </p:spPr>
        <p:txBody>
          <a:bodyPr/>
          <a:lstStyle/>
          <a:p>
            <a:pPr marL="0" indent="0">
              <a:buNone/>
            </a:pPr>
            <a:r>
              <a:rPr lang="en-US" dirty="0"/>
              <a:t>Dashboard Actions: Filter</a:t>
            </a:r>
          </a:p>
        </p:txBody>
      </p:sp>
      <p:sp>
        <p:nvSpPr>
          <p:cNvPr id="4" name="Content Placeholder 3"/>
          <p:cNvSpPr>
            <a:spLocks noGrp="1"/>
          </p:cNvSpPr>
          <p:nvPr>
            <p:ph idx="4294967295"/>
          </p:nvPr>
        </p:nvSpPr>
        <p:spPr>
          <a:xfrm>
            <a:off x="561110" y="1791264"/>
            <a:ext cx="7359650" cy="2538412"/>
          </a:xfrm>
        </p:spPr>
        <p:txBody>
          <a:bodyPr>
            <a:normAutofit lnSpcReduction="10000"/>
          </a:bodyPr>
          <a:lstStyle/>
          <a:p>
            <a:r>
              <a:rPr lang="en-US" sz="3200" dirty="0">
                <a:latin typeface="+mn-lt"/>
              </a:rPr>
              <a:t>Use to send information between worksheets:</a:t>
            </a:r>
          </a:p>
          <a:p>
            <a:pPr marL="1025525" lvl="1" indent="-342900">
              <a:buFont typeface="Arial" panose="020B0604020202020204" pitchFamily="34" charset="0"/>
              <a:buChar char="•"/>
            </a:pPr>
            <a:r>
              <a:rPr lang="en-US" dirty="0"/>
              <a:t>Example: selecting a mark on one worksheet filters data on related worksheets to show only data related to the selected item.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5841" y="1764306"/>
            <a:ext cx="4977813" cy="5130741"/>
          </a:xfrm>
          <a:prstGeom prst="rect">
            <a:avLst/>
          </a:prstGeom>
        </p:spPr>
      </p:pic>
    </p:spTree>
    <p:extLst>
      <p:ext uri="{BB962C8B-B14F-4D97-AF65-F5344CB8AC3E}">
        <p14:creationId xmlns:p14="http://schemas.microsoft.com/office/powerpoint/2010/main" val="319319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Dashboard Actions: URL</a:t>
            </a:r>
          </a:p>
        </p:txBody>
      </p:sp>
      <p:sp>
        <p:nvSpPr>
          <p:cNvPr id="4" name="Content Placeholder 3"/>
          <p:cNvSpPr>
            <a:spLocks noGrp="1"/>
          </p:cNvSpPr>
          <p:nvPr>
            <p:ph idx="4294967295"/>
          </p:nvPr>
        </p:nvSpPr>
        <p:spPr>
          <a:xfrm>
            <a:off x="935182" y="1696460"/>
            <a:ext cx="6623050" cy="4425950"/>
          </a:xfrm>
        </p:spPr>
        <p:txBody>
          <a:bodyPr/>
          <a:lstStyle/>
          <a:p>
            <a:pPr marL="0">
              <a:spcBef>
                <a:spcPts val="2600"/>
              </a:spcBef>
            </a:pPr>
            <a:r>
              <a:rPr lang="en-US" sz="3200" dirty="0">
                <a:latin typeface="+mn-lt"/>
              </a:rPr>
              <a:t>Include a hyperlink that points to a webpage, file, or other web-based resource outside of Tableau.</a:t>
            </a:r>
          </a:p>
          <a:p>
            <a:pPr marL="0" lvl="1">
              <a:spcBef>
                <a:spcPts val="2600"/>
              </a:spcBef>
            </a:pPr>
            <a:r>
              <a:rPr lang="en-US" sz="3200" dirty="0"/>
              <a:t>To make the link relevant to your data, add field values of a selection into the URL as parameters.</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12765" y="3004535"/>
            <a:ext cx="6266386" cy="2233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4465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4294967295"/>
          </p:nvPr>
        </p:nvSpPr>
        <p:spPr>
          <a:xfrm>
            <a:off x="1360488" y="598488"/>
            <a:ext cx="13269912" cy="563562"/>
          </a:xfrm>
        </p:spPr>
        <p:txBody>
          <a:bodyPr>
            <a:noAutofit/>
          </a:bodyPr>
          <a:lstStyle/>
          <a:p>
            <a:pPr marL="0" indent="0">
              <a:buNone/>
            </a:pPr>
            <a:r>
              <a:rPr lang="en-US" sz="3600" dirty="0"/>
              <a:t>Getting Started: Analytics Pane</a:t>
            </a:r>
          </a:p>
        </p:txBody>
      </p:sp>
      <p:graphicFrame>
        <p:nvGraphicFramePr>
          <p:cNvPr id="6" name="Table 5"/>
          <p:cNvGraphicFramePr>
            <a:graphicFrameLocks noGrp="1"/>
          </p:cNvGraphicFramePr>
          <p:nvPr>
            <p:extLst>
              <p:ext uri="{D42A27DB-BD31-4B8C-83A1-F6EECF244321}">
                <p14:modId xmlns:p14="http://schemas.microsoft.com/office/powerpoint/2010/main" val="3893054984"/>
              </p:ext>
            </p:extLst>
          </p:nvPr>
        </p:nvGraphicFramePr>
        <p:xfrm>
          <a:off x="685800" y="1893515"/>
          <a:ext cx="13274676" cy="3350960"/>
        </p:xfrm>
        <a:graphic>
          <a:graphicData uri="http://schemas.openxmlformats.org/drawingml/2006/table">
            <a:tbl>
              <a:tblPr firstRow="1" bandRow="1"/>
              <a:tblGrid>
                <a:gridCol w="3418114">
                  <a:extLst>
                    <a:ext uri="{9D8B030D-6E8A-4147-A177-3AD203B41FA5}">
                      <a16:colId xmlns:a16="http://schemas.microsoft.com/office/drawing/2014/main" val="20000"/>
                    </a:ext>
                  </a:extLst>
                </a:gridCol>
                <a:gridCol w="9856562">
                  <a:extLst>
                    <a:ext uri="{9D8B030D-6E8A-4147-A177-3AD203B41FA5}">
                      <a16:colId xmlns:a16="http://schemas.microsoft.com/office/drawing/2014/main" val="20001"/>
                    </a:ext>
                  </a:extLst>
                </a:gridCol>
              </a:tblGrid>
              <a:tr h="586457">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2"/>
                          </a:solidFill>
                          <a:latin typeface="BentonSans Book"/>
                        </a:rPr>
                        <a:t>Component</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Description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972530">
                <a:tc>
                  <a:txBody>
                    <a:bodyPr/>
                    <a:lstStyle/>
                    <a:p>
                      <a:pPr marL="0" marR="0" algn="ctr">
                        <a:lnSpc>
                          <a:spcPct val="150000"/>
                        </a:lnSpc>
                        <a:spcBef>
                          <a:spcPts val="0"/>
                        </a:spcBef>
                        <a:spcAft>
                          <a:spcPts val="1000"/>
                        </a:spcAft>
                      </a:pPr>
                      <a:r>
                        <a:rPr lang="en-US" sz="3200" b="1" kern="1200" dirty="0">
                          <a:solidFill>
                            <a:schemeClr val="tx1"/>
                          </a:solidFill>
                          <a:latin typeface="Merriweather Light" panose="00000400000000000000" pitchFamily="2" charset="0"/>
                          <a:ea typeface="+mn-ea"/>
                          <a:cs typeface="+mn-cs"/>
                        </a:rPr>
                        <a:t>Summarize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kern="1200" dirty="0">
                          <a:solidFill>
                            <a:schemeClr val="tx1"/>
                          </a:solidFill>
                          <a:latin typeface="Merriweather Light" panose="00000400000000000000" pitchFamily="2" charset="0"/>
                          <a:ea typeface="+mn-ea"/>
                          <a:cs typeface="+mn-cs"/>
                        </a:rPr>
                        <a:t>Includes options to add pre-defined components such as constant and average lines, medians with quartiles, box plots, and totals.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72530">
                <a:tc>
                  <a:txBody>
                    <a:bodyPr/>
                    <a:lstStyle/>
                    <a:p>
                      <a:pPr marL="0" marR="0" algn="ctr">
                        <a:lnSpc>
                          <a:spcPct val="150000"/>
                        </a:lnSpc>
                        <a:spcBef>
                          <a:spcPts val="0"/>
                        </a:spcBef>
                        <a:spcAft>
                          <a:spcPts val="1000"/>
                        </a:spcAft>
                      </a:pPr>
                      <a:r>
                        <a:rPr lang="en-US" sz="3200" b="1" kern="1200" dirty="0">
                          <a:solidFill>
                            <a:schemeClr val="tx1"/>
                          </a:solidFill>
                          <a:latin typeface="Merriweather Light" panose="00000400000000000000" pitchFamily="2" charset="0"/>
                          <a:ea typeface="+mn-ea"/>
                          <a:cs typeface="+mn-cs"/>
                        </a:rPr>
                        <a:t>Model</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2400" kern="1200" dirty="0">
                          <a:solidFill>
                            <a:schemeClr val="tx1"/>
                          </a:solidFill>
                          <a:latin typeface="Merriweather Light" panose="00000400000000000000" pitchFamily="2" charset="0"/>
                          <a:ea typeface="+mn-ea"/>
                          <a:cs typeface="+mn-cs"/>
                        </a:rPr>
                        <a:t>Adds modeling information to your view, such as trend lines, forecasting, and average distribution bands.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819443">
                <a:tc>
                  <a:txBody>
                    <a:bodyPr/>
                    <a:lstStyle/>
                    <a:p>
                      <a:pPr marL="0" marR="0" algn="ctr">
                        <a:lnSpc>
                          <a:spcPct val="150000"/>
                        </a:lnSpc>
                        <a:spcBef>
                          <a:spcPts val="0"/>
                        </a:spcBef>
                        <a:spcAft>
                          <a:spcPts val="0"/>
                        </a:spcAft>
                      </a:pPr>
                      <a:r>
                        <a:rPr lang="en-US" sz="3200" b="1" kern="1200" dirty="0">
                          <a:solidFill>
                            <a:schemeClr val="tx1"/>
                          </a:solidFill>
                          <a:latin typeface="Merriweather Light" panose="00000400000000000000" pitchFamily="2" charset="0"/>
                          <a:ea typeface="+mn-ea"/>
                          <a:cs typeface="+mn-cs"/>
                        </a:rPr>
                        <a:t>Custom</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kern="1200" dirty="0">
                          <a:solidFill>
                            <a:schemeClr val="tx1"/>
                          </a:solidFill>
                          <a:latin typeface="Merriweather Light" panose="00000400000000000000" pitchFamily="2" charset="0"/>
                          <a:ea typeface="+mn-ea"/>
                          <a:cs typeface="+mn-cs"/>
                        </a:rPr>
                        <a:t>Add custom lines, bands, and box plots.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784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360488" y="598488"/>
            <a:ext cx="13269912" cy="563562"/>
          </a:xfrm>
        </p:spPr>
        <p:txBody>
          <a:bodyPr/>
          <a:lstStyle/>
          <a:p>
            <a:pPr marL="0" indent="0">
              <a:buNone/>
            </a:pPr>
            <a:r>
              <a:rPr lang="en-US" dirty="0"/>
              <a:t>Additional Dashboard Actions</a:t>
            </a:r>
          </a:p>
        </p:txBody>
      </p:sp>
      <p:graphicFrame>
        <p:nvGraphicFramePr>
          <p:cNvPr id="7" name="Table 6"/>
          <p:cNvGraphicFramePr>
            <a:graphicFrameLocks noGrp="1"/>
          </p:cNvGraphicFramePr>
          <p:nvPr/>
        </p:nvGraphicFramePr>
        <p:xfrm>
          <a:off x="710057" y="1818100"/>
          <a:ext cx="10440218" cy="3946454"/>
        </p:xfrm>
        <a:graphic>
          <a:graphicData uri="http://schemas.openxmlformats.org/drawingml/2006/table">
            <a:tbl>
              <a:tblPr firstRow="1" bandRow="1"/>
              <a:tblGrid>
                <a:gridCol w="3044857">
                  <a:extLst>
                    <a:ext uri="{9D8B030D-6E8A-4147-A177-3AD203B41FA5}">
                      <a16:colId xmlns:a16="http://schemas.microsoft.com/office/drawing/2014/main" val="20001"/>
                    </a:ext>
                  </a:extLst>
                </a:gridCol>
                <a:gridCol w="7395361">
                  <a:extLst>
                    <a:ext uri="{9D8B030D-6E8A-4147-A177-3AD203B41FA5}">
                      <a16:colId xmlns:a16="http://schemas.microsoft.com/office/drawing/2014/main" val="20002"/>
                    </a:ext>
                  </a:extLst>
                </a:gridCol>
              </a:tblGrid>
              <a:tr h="639002">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Action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p>
                      <a:r>
                        <a:rPr lang="en-US" sz="2600" b="0" dirty="0">
                          <a:solidFill>
                            <a:schemeClr val="bg2"/>
                          </a:solidFill>
                          <a:latin typeface="BentonSans Book"/>
                        </a:rPr>
                        <a:t>Used to</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1002258">
                <a:tc>
                  <a:txBody>
                    <a:bodyPr/>
                    <a:lstStyle/>
                    <a:p>
                      <a:pPr marL="0" marR="0">
                        <a:spcBef>
                          <a:spcPts val="0"/>
                        </a:spcBef>
                        <a:spcAft>
                          <a:spcPts val="0"/>
                        </a:spcAft>
                      </a:pPr>
                      <a:r>
                        <a:rPr lang="en-US" sz="2400" dirty="0">
                          <a:effectLst/>
                          <a:latin typeface="+mn-lt"/>
                          <a:cs typeface="Arial" panose="020B0604020202020204" pitchFamily="34" charset="0"/>
                        </a:rPr>
                        <a:t>Go to Sheet</a:t>
                      </a:r>
                      <a:endParaRPr lang="en-US" sz="2400" dirty="0">
                        <a:solidFill>
                          <a:srgbClr val="333333"/>
                        </a:solidFill>
                        <a:effectLst/>
                        <a:latin typeface="+mn-lt"/>
                        <a:ea typeface="Palatino Linotyp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400" kern="1200" dirty="0">
                          <a:solidFill>
                            <a:schemeClr val="dk1"/>
                          </a:solidFill>
                          <a:effectLst/>
                          <a:latin typeface="+mn-lt"/>
                          <a:ea typeface="+mn-ea"/>
                          <a:cs typeface="Arial" panose="020B0604020202020204" pitchFamily="34" charset="0"/>
                        </a:rPr>
                        <a:t>Navigate from one sheet or dashboard to another.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225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effectLst/>
                          <a:latin typeface="+mn-lt"/>
                          <a:cs typeface="Arial" panose="020B0604020202020204" pitchFamily="34" charset="0"/>
                        </a:rPr>
                        <a:t>Change Set Values</a:t>
                      </a:r>
                      <a:endParaRPr lang="en-US" sz="2400" dirty="0">
                        <a:solidFill>
                          <a:srgbClr val="333333"/>
                        </a:solidFill>
                        <a:effectLst/>
                        <a:latin typeface="+mn-lt"/>
                        <a:ea typeface="Palatino Linotyp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effectLst/>
                          <a:latin typeface="+mn-lt"/>
                          <a:ea typeface="+mn-ea"/>
                          <a:cs typeface="Arial" panose="020B0604020202020204" pitchFamily="34" charset="0"/>
                        </a:rPr>
                        <a:t>Change the values in a set when a user interacts with marks in a view.</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1302936">
                <a:tc>
                  <a:txBody>
                    <a:bodyPr/>
                    <a:lstStyle/>
                    <a:p>
                      <a:pPr marL="0" marR="0">
                        <a:spcBef>
                          <a:spcPts val="0"/>
                        </a:spcBef>
                        <a:spcAft>
                          <a:spcPts val="0"/>
                        </a:spcAft>
                      </a:pPr>
                      <a:r>
                        <a:rPr lang="en-US" sz="2400" dirty="0">
                          <a:effectLst/>
                          <a:latin typeface="+mn-lt"/>
                          <a:cs typeface="Arial" panose="020B0604020202020204" pitchFamily="34" charset="0"/>
                        </a:rPr>
                        <a:t>Change Parameter</a:t>
                      </a:r>
                      <a:endParaRPr lang="en-US" sz="2400" dirty="0">
                        <a:solidFill>
                          <a:srgbClr val="333333"/>
                        </a:solidFill>
                        <a:effectLst/>
                        <a:latin typeface="+mn-lt"/>
                        <a:ea typeface="Palatino Linotyp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effectLst/>
                          <a:latin typeface="+mn-lt"/>
                          <a:ea typeface="+mn-ea"/>
                          <a:cs typeface="Arial" panose="020B0604020202020204" pitchFamily="34" charset="0"/>
                        </a:rPr>
                        <a:t>Change the values in a parameter when a user interacts with marks in a view.</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587723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360488" y="598488"/>
            <a:ext cx="13269912" cy="563562"/>
          </a:xfrm>
        </p:spPr>
        <p:txBody>
          <a:bodyPr/>
          <a:lstStyle/>
          <a:p>
            <a:pPr marL="0" indent="0">
              <a:buNone/>
            </a:pPr>
            <a:r>
              <a:rPr lang="en-US" dirty="0"/>
              <a:t>Options for Running Dashboard Actions</a:t>
            </a:r>
          </a:p>
        </p:txBody>
      </p:sp>
      <p:graphicFrame>
        <p:nvGraphicFramePr>
          <p:cNvPr id="7" name="Table 6"/>
          <p:cNvGraphicFramePr>
            <a:graphicFrameLocks noGrp="1"/>
          </p:cNvGraphicFramePr>
          <p:nvPr/>
        </p:nvGraphicFramePr>
        <p:xfrm>
          <a:off x="685800" y="1893514"/>
          <a:ext cx="13274675" cy="3946454"/>
        </p:xfrm>
        <a:graphic>
          <a:graphicData uri="http://schemas.openxmlformats.org/drawingml/2006/table">
            <a:tbl>
              <a:tblPr firstRow="1" bandRow="1"/>
              <a:tblGrid>
                <a:gridCol w="2832100">
                  <a:extLst>
                    <a:ext uri="{9D8B030D-6E8A-4147-A177-3AD203B41FA5}">
                      <a16:colId xmlns:a16="http://schemas.microsoft.com/office/drawing/2014/main" val="20000"/>
                    </a:ext>
                  </a:extLst>
                </a:gridCol>
                <a:gridCol w="5085363">
                  <a:extLst>
                    <a:ext uri="{9D8B030D-6E8A-4147-A177-3AD203B41FA5}">
                      <a16:colId xmlns:a16="http://schemas.microsoft.com/office/drawing/2014/main" val="20001"/>
                    </a:ext>
                  </a:extLst>
                </a:gridCol>
                <a:gridCol w="5357212">
                  <a:extLst>
                    <a:ext uri="{9D8B030D-6E8A-4147-A177-3AD203B41FA5}">
                      <a16:colId xmlns:a16="http://schemas.microsoft.com/office/drawing/2014/main" val="20002"/>
                    </a:ext>
                  </a:extLst>
                </a:gridCol>
              </a:tblGrid>
              <a:tr h="639002">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2"/>
                          </a:solidFill>
                          <a:latin typeface="BentonSans Book"/>
                        </a:rPr>
                        <a:t>For this field</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Action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p>
                      <a:r>
                        <a:rPr lang="en-US" sz="2600" b="0" dirty="0">
                          <a:solidFill>
                            <a:schemeClr val="bg2"/>
                          </a:solidFill>
                          <a:latin typeface="BentonSans Book"/>
                        </a:rPr>
                        <a:t>Works well for</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1002258">
                <a:tc>
                  <a:txBody>
                    <a:bodyPr/>
                    <a:lstStyle/>
                    <a:p>
                      <a:pPr marL="0" marR="0" algn="ctr">
                        <a:spcBef>
                          <a:spcPts val="0"/>
                        </a:spcBef>
                        <a:spcAft>
                          <a:spcPts val="0"/>
                        </a:spcAft>
                      </a:pPr>
                      <a:r>
                        <a:rPr lang="en-US" sz="2400" dirty="0">
                          <a:effectLst/>
                          <a:latin typeface="+mn-lt"/>
                          <a:cs typeface="Arial" panose="020B0604020202020204" pitchFamily="34" charset="0"/>
                        </a:rPr>
                        <a:t>Hover</a:t>
                      </a:r>
                      <a:endParaRPr lang="en-US" sz="2400" dirty="0">
                        <a:solidFill>
                          <a:srgbClr val="333333"/>
                        </a:solidFill>
                        <a:effectLst/>
                        <a:latin typeface="+mn-lt"/>
                        <a:ea typeface="Palatino Linotyp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400" dirty="0">
                          <a:effectLst/>
                          <a:latin typeface="+mn-lt"/>
                          <a:cs typeface="Arial" panose="020B0604020202020204" pitchFamily="34" charset="0"/>
                        </a:rPr>
                        <a:t>Rest the pointer over a mark in the view to run the action.</a:t>
                      </a:r>
                      <a:endParaRPr lang="en-US" sz="2400" dirty="0">
                        <a:solidFill>
                          <a:srgbClr val="333333"/>
                        </a:solidFill>
                        <a:effectLst/>
                        <a:latin typeface="+mn-lt"/>
                        <a:ea typeface="Palatino Linotyp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400" kern="1200" dirty="0">
                          <a:solidFill>
                            <a:schemeClr val="dk1"/>
                          </a:solidFill>
                          <a:effectLst/>
                          <a:latin typeface="+mn-lt"/>
                          <a:ea typeface="+mn-ea"/>
                          <a:cs typeface="Arial" panose="020B0604020202020204" pitchFamily="34" charset="0"/>
                        </a:rPr>
                        <a:t>Highlighting and filtering actions within a dashboard</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02258">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dirty="0">
                          <a:effectLst/>
                          <a:latin typeface="+mn-lt"/>
                          <a:cs typeface="Arial" panose="020B0604020202020204" pitchFamily="34" charset="0"/>
                        </a:rPr>
                        <a:t>Select</a:t>
                      </a:r>
                      <a:endParaRPr lang="en-US" sz="2400" dirty="0">
                        <a:solidFill>
                          <a:srgbClr val="333333"/>
                        </a:solidFill>
                        <a:effectLst/>
                        <a:latin typeface="+mn-lt"/>
                        <a:ea typeface="Palatino Linotyp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effectLst/>
                          <a:latin typeface="+mn-lt"/>
                          <a:cs typeface="Arial" panose="020B0604020202020204" pitchFamily="34" charset="0"/>
                        </a:rPr>
                        <a:t>Click on a mark in the view to run the action. </a:t>
                      </a:r>
                      <a:endParaRPr lang="en-US" sz="2400" dirty="0">
                        <a:solidFill>
                          <a:srgbClr val="333333"/>
                        </a:solidFill>
                        <a:effectLst/>
                        <a:latin typeface="+mn-lt"/>
                        <a:ea typeface="Palatino Linotyp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kern="1200" dirty="0">
                          <a:solidFill>
                            <a:schemeClr val="dk1"/>
                          </a:solidFill>
                          <a:effectLst/>
                          <a:latin typeface="+mn-lt"/>
                          <a:ea typeface="+mn-ea"/>
                          <a:cs typeface="Arial" panose="020B0604020202020204" pitchFamily="34" charset="0"/>
                        </a:rPr>
                        <a:t>All types of actions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1302936">
                <a:tc>
                  <a:txBody>
                    <a:bodyPr/>
                    <a:lstStyle/>
                    <a:p>
                      <a:pPr marL="0" marR="0" algn="ctr">
                        <a:spcBef>
                          <a:spcPts val="0"/>
                        </a:spcBef>
                        <a:spcAft>
                          <a:spcPts val="0"/>
                        </a:spcAft>
                      </a:pPr>
                      <a:r>
                        <a:rPr lang="en-US" sz="2400" dirty="0">
                          <a:effectLst/>
                          <a:latin typeface="+mn-lt"/>
                          <a:cs typeface="Arial" panose="020B0604020202020204" pitchFamily="34" charset="0"/>
                        </a:rPr>
                        <a:t>Menu</a:t>
                      </a:r>
                      <a:endParaRPr lang="en-US" sz="2400" dirty="0">
                        <a:solidFill>
                          <a:srgbClr val="333333"/>
                        </a:solidFill>
                        <a:effectLst/>
                        <a:latin typeface="+mn-lt"/>
                        <a:ea typeface="Palatino Linotyp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400" dirty="0">
                          <a:effectLst/>
                          <a:latin typeface="+mn-lt"/>
                          <a:cs typeface="Arial" panose="020B0604020202020204" pitchFamily="34" charset="0"/>
                        </a:rPr>
                        <a:t>Click a mark in the view and then select an option on the tooltip</a:t>
                      </a:r>
                      <a:r>
                        <a:rPr lang="en-US" sz="2400" baseline="0" dirty="0">
                          <a:effectLst/>
                          <a:latin typeface="+mn-lt"/>
                          <a:cs typeface="Arial" panose="020B0604020202020204" pitchFamily="34" charset="0"/>
                        </a:rPr>
                        <a:t> </a:t>
                      </a:r>
                      <a:r>
                        <a:rPr lang="en-US" sz="2400" dirty="0">
                          <a:effectLst/>
                          <a:latin typeface="+mn-lt"/>
                          <a:cs typeface="Arial" panose="020B0604020202020204" pitchFamily="34" charset="0"/>
                        </a:rPr>
                        <a:t>context menu. </a:t>
                      </a:r>
                      <a:endParaRPr lang="en-US" sz="2400" dirty="0">
                        <a:solidFill>
                          <a:srgbClr val="333333"/>
                        </a:solidFill>
                        <a:effectLst/>
                        <a:latin typeface="+mn-lt"/>
                        <a:ea typeface="Palatino Linotype"/>
                        <a:cs typeface="Arial" panose="020B0604020202020204" pitchFamily="34" charset="0"/>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400" kern="1200" dirty="0">
                          <a:solidFill>
                            <a:schemeClr val="dk1"/>
                          </a:solidFill>
                          <a:effectLst/>
                          <a:latin typeface="+mn-lt"/>
                          <a:ea typeface="+mn-ea"/>
                          <a:cs typeface="Arial" panose="020B0604020202020204" pitchFamily="34" charset="0"/>
                        </a:rPr>
                        <a:t>Filter and URL actions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0470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Adding Dashboard Actions</a:t>
            </a:r>
            <a:br>
              <a:rPr lang="en-US" dirty="0"/>
            </a:br>
            <a:r>
              <a:rPr lang="en-US" dirty="0"/>
              <a:t>p. 35</a:t>
            </a:r>
          </a:p>
        </p:txBody>
      </p:sp>
    </p:spTree>
    <p:extLst>
      <p:ext uri="{BB962C8B-B14F-4D97-AF65-F5344CB8AC3E}">
        <p14:creationId xmlns:p14="http://schemas.microsoft.com/office/powerpoint/2010/main" val="4302166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Publishing Online</a:t>
            </a:r>
          </a:p>
        </p:txBody>
      </p:sp>
    </p:spTree>
    <p:extLst>
      <p:ext uri="{BB962C8B-B14F-4D97-AF65-F5344CB8AC3E}">
        <p14:creationId xmlns:p14="http://schemas.microsoft.com/office/powerpoint/2010/main" val="21474346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Publish Your Work to Share with Others</a:t>
            </a:r>
          </a:p>
        </p:txBody>
      </p:sp>
      <p:sp>
        <p:nvSpPr>
          <p:cNvPr id="4" name="Content Placeholder 3"/>
          <p:cNvSpPr>
            <a:spLocks noGrp="1"/>
          </p:cNvSpPr>
          <p:nvPr>
            <p:ph idx="14"/>
          </p:nvPr>
        </p:nvSpPr>
        <p:spPr>
          <a:xfrm>
            <a:off x="704476" y="1893514"/>
            <a:ext cx="9089973" cy="2150332"/>
          </a:xfrm>
        </p:spPr>
        <p:txBody>
          <a:bodyPr/>
          <a:lstStyle/>
          <a:p>
            <a:pPr marL="457200" indent="-457200">
              <a:spcBef>
                <a:spcPts val="2600"/>
              </a:spcBef>
              <a:buFont typeface="Arial" panose="020B0604020202020204" pitchFamily="34" charset="0"/>
              <a:buChar char="•"/>
            </a:pPr>
            <a:r>
              <a:rPr lang="en-US" sz="3200" dirty="0">
                <a:latin typeface="+mn-lt"/>
              </a:rPr>
              <a:t>Tableau Online</a:t>
            </a:r>
          </a:p>
          <a:p>
            <a:pPr marL="457200" lvl="1" indent="-457200">
              <a:spcBef>
                <a:spcPts val="2600"/>
              </a:spcBef>
              <a:buFont typeface="Arial" panose="020B0604020202020204" pitchFamily="34" charset="0"/>
              <a:buChar char="•"/>
            </a:pPr>
            <a:r>
              <a:rPr lang="en-US" sz="3200" dirty="0">
                <a:solidFill>
                  <a:schemeClr val="tx1"/>
                </a:solidFill>
              </a:rPr>
              <a:t>Tableau Server</a:t>
            </a:r>
          </a:p>
          <a:p>
            <a:pPr marL="457200" lvl="1" indent="-457200">
              <a:spcBef>
                <a:spcPts val="2600"/>
              </a:spcBef>
              <a:buFont typeface="Arial" panose="020B0604020202020204" pitchFamily="34" charset="0"/>
              <a:buChar char="•"/>
            </a:pPr>
            <a:r>
              <a:rPr lang="en-US" sz="3200" dirty="0">
                <a:solidFill>
                  <a:schemeClr val="tx1"/>
                </a:solidFill>
              </a:rPr>
              <a:t>Tableau Public</a:t>
            </a:r>
          </a:p>
        </p:txBody>
      </p:sp>
    </p:spTree>
    <p:extLst>
      <p:ext uri="{BB962C8B-B14F-4D97-AF65-F5344CB8AC3E}">
        <p14:creationId xmlns:p14="http://schemas.microsoft.com/office/powerpoint/2010/main" val="172859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err="1"/>
              <a:t>Misc</a:t>
            </a:r>
            <a:endParaRPr lang="en-US" dirty="0"/>
          </a:p>
        </p:txBody>
      </p:sp>
    </p:spTree>
    <p:extLst>
      <p:ext uri="{BB962C8B-B14F-4D97-AF65-F5344CB8AC3E}">
        <p14:creationId xmlns:p14="http://schemas.microsoft.com/office/powerpoint/2010/main" val="1661874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D5175CD-ABA5-4DA3-B780-7FA82D09D7B8}"/>
              </a:ext>
            </a:extLst>
          </p:cNvPr>
          <p:cNvSpPr>
            <a:spLocks noGrp="1"/>
          </p:cNvSpPr>
          <p:nvPr>
            <p:ph type="body" sz="quarter" idx="14"/>
          </p:nvPr>
        </p:nvSpPr>
        <p:spPr>
          <a:xfrm>
            <a:off x="818707" y="652347"/>
            <a:ext cx="12992987" cy="615553"/>
          </a:xfrm>
        </p:spPr>
        <p:txBody>
          <a:bodyPr/>
          <a:lstStyle/>
          <a:p>
            <a:r>
              <a:rPr lang="en-US" dirty="0"/>
              <a:t>Order of Operations (Query Pipeline)</a:t>
            </a:r>
          </a:p>
        </p:txBody>
      </p:sp>
      <p:grpSp>
        <p:nvGrpSpPr>
          <p:cNvPr id="32" name="Group 31">
            <a:extLst>
              <a:ext uri="{FF2B5EF4-FFF2-40B4-BE49-F238E27FC236}">
                <a16:creationId xmlns:a16="http://schemas.microsoft.com/office/drawing/2014/main" id="{FC2599CA-2CCD-4076-8767-74CA78C507AA}"/>
              </a:ext>
            </a:extLst>
          </p:cNvPr>
          <p:cNvGrpSpPr/>
          <p:nvPr/>
        </p:nvGrpSpPr>
        <p:grpSpPr>
          <a:xfrm>
            <a:off x="2706513" y="2530089"/>
            <a:ext cx="4231339" cy="647912"/>
            <a:chOff x="0" y="0"/>
            <a:chExt cx="4231339" cy="898560"/>
          </a:xfrm>
        </p:grpSpPr>
        <p:sp>
          <p:nvSpPr>
            <p:cNvPr id="33" name="Rectangle: Rounded Corners 32">
              <a:extLst>
                <a:ext uri="{FF2B5EF4-FFF2-40B4-BE49-F238E27FC236}">
                  <a16:creationId xmlns:a16="http://schemas.microsoft.com/office/drawing/2014/main" id="{C7455A35-6A74-4731-BCAB-5B68DF42CFAB}"/>
                </a:ext>
              </a:extLst>
            </p:cNvPr>
            <p:cNvSpPr/>
            <p:nvPr/>
          </p:nvSpPr>
          <p:spPr>
            <a:xfrm>
              <a:off x="0" y="0"/>
              <a:ext cx="4231339" cy="89856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4" name="Rectangle: Rounded Corners 4">
              <a:extLst>
                <a:ext uri="{FF2B5EF4-FFF2-40B4-BE49-F238E27FC236}">
                  <a16:creationId xmlns:a16="http://schemas.microsoft.com/office/drawing/2014/main" id="{A5CE6D68-252B-4984-8AF6-7E52BE9A1383}"/>
                </a:ext>
              </a:extLst>
            </p:cNvPr>
            <p:cNvSpPr txBox="1"/>
            <p:nvPr/>
          </p:nvSpPr>
          <p:spPr>
            <a:xfrm>
              <a:off x="43864" y="43863"/>
              <a:ext cx="4143611" cy="8108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Data Source Filters</a:t>
              </a:r>
            </a:p>
          </p:txBody>
        </p:sp>
      </p:grpSp>
      <p:grpSp>
        <p:nvGrpSpPr>
          <p:cNvPr id="35" name="Group 34">
            <a:extLst>
              <a:ext uri="{FF2B5EF4-FFF2-40B4-BE49-F238E27FC236}">
                <a16:creationId xmlns:a16="http://schemas.microsoft.com/office/drawing/2014/main" id="{210363AB-9512-49E5-BC25-C29F0E6A1BC6}"/>
              </a:ext>
            </a:extLst>
          </p:cNvPr>
          <p:cNvGrpSpPr/>
          <p:nvPr/>
        </p:nvGrpSpPr>
        <p:grpSpPr>
          <a:xfrm>
            <a:off x="2706513" y="1595084"/>
            <a:ext cx="4231339" cy="647912"/>
            <a:chOff x="0" y="0"/>
            <a:chExt cx="4231339" cy="898560"/>
          </a:xfrm>
        </p:grpSpPr>
        <p:sp>
          <p:nvSpPr>
            <p:cNvPr id="36" name="Rectangle: Rounded Corners 35">
              <a:extLst>
                <a:ext uri="{FF2B5EF4-FFF2-40B4-BE49-F238E27FC236}">
                  <a16:creationId xmlns:a16="http://schemas.microsoft.com/office/drawing/2014/main" id="{87599217-54B1-41BF-84BA-ECFF90BC16C1}"/>
                </a:ext>
              </a:extLst>
            </p:cNvPr>
            <p:cNvSpPr/>
            <p:nvPr/>
          </p:nvSpPr>
          <p:spPr>
            <a:xfrm>
              <a:off x="0" y="0"/>
              <a:ext cx="4231339" cy="89856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7" name="Rectangle: Rounded Corners 4">
              <a:extLst>
                <a:ext uri="{FF2B5EF4-FFF2-40B4-BE49-F238E27FC236}">
                  <a16:creationId xmlns:a16="http://schemas.microsoft.com/office/drawing/2014/main" id="{40A3DE26-5BD7-4C27-849C-2A78CF089917}"/>
                </a:ext>
              </a:extLst>
            </p:cNvPr>
            <p:cNvSpPr txBox="1"/>
            <p:nvPr/>
          </p:nvSpPr>
          <p:spPr>
            <a:xfrm>
              <a:off x="43864" y="43864"/>
              <a:ext cx="4143611" cy="8108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Extract Filters</a:t>
              </a:r>
            </a:p>
          </p:txBody>
        </p:sp>
      </p:grpSp>
      <p:grpSp>
        <p:nvGrpSpPr>
          <p:cNvPr id="48" name="Group 47">
            <a:extLst>
              <a:ext uri="{FF2B5EF4-FFF2-40B4-BE49-F238E27FC236}">
                <a16:creationId xmlns:a16="http://schemas.microsoft.com/office/drawing/2014/main" id="{27067DB5-01BA-4C79-A363-9AB15F050B71}"/>
              </a:ext>
            </a:extLst>
          </p:cNvPr>
          <p:cNvGrpSpPr/>
          <p:nvPr/>
        </p:nvGrpSpPr>
        <p:grpSpPr>
          <a:xfrm>
            <a:off x="2706513" y="3469074"/>
            <a:ext cx="4231339" cy="647912"/>
            <a:chOff x="0" y="0"/>
            <a:chExt cx="4231339" cy="898560"/>
          </a:xfrm>
        </p:grpSpPr>
        <p:sp>
          <p:nvSpPr>
            <p:cNvPr id="49" name="Rectangle: Rounded Corners 48">
              <a:extLst>
                <a:ext uri="{FF2B5EF4-FFF2-40B4-BE49-F238E27FC236}">
                  <a16:creationId xmlns:a16="http://schemas.microsoft.com/office/drawing/2014/main" id="{ADEFD25F-06C8-4531-8BF4-87B8B5F8CA2E}"/>
                </a:ext>
              </a:extLst>
            </p:cNvPr>
            <p:cNvSpPr/>
            <p:nvPr/>
          </p:nvSpPr>
          <p:spPr>
            <a:xfrm>
              <a:off x="0" y="0"/>
              <a:ext cx="4231339" cy="89856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50" name="Rectangle: Rounded Corners 4">
              <a:extLst>
                <a:ext uri="{FF2B5EF4-FFF2-40B4-BE49-F238E27FC236}">
                  <a16:creationId xmlns:a16="http://schemas.microsoft.com/office/drawing/2014/main" id="{B5CDD058-BD78-498E-89BA-B467DBF5D04E}"/>
                </a:ext>
              </a:extLst>
            </p:cNvPr>
            <p:cNvSpPr txBox="1"/>
            <p:nvPr/>
          </p:nvSpPr>
          <p:spPr>
            <a:xfrm>
              <a:off x="43864" y="43864"/>
              <a:ext cx="4143611" cy="8108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Context Filters</a:t>
              </a:r>
            </a:p>
          </p:txBody>
        </p:sp>
      </p:grpSp>
      <p:grpSp>
        <p:nvGrpSpPr>
          <p:cNvPr id="57" name="Group 56">
            <a:extLst>
              <a:ext uri="{FF2B5EF4-FFF2-40B4-BE49-F238E27FC236}">
                <a16:creationId xmlns:a16="http://schemas.microsoft.com/office/drawing/2014/main" id="{C814D9B6-9607-4441-8808-75EF1657D596}"/>
              </a:ext>
            </a:extLst>
          </p:cNvPr>
          <p:cNvGrpSpPr/>
          <p:nvPr/>
        </p:nvGrpSpPr>
        <p:grpSpPr>
          <a:xfrm>
            <a:off x="2706512" y="4450036"/>
            <a:ext cx="4231339" cy="647912"/>
            <a:chOff x="0" y="0"/>
            <a:chExt cx="4231339" cy="898560"/>
          </a:xfrm>
        </p:grpSpPr>
        <p:sp>
          <p:nvSpPr>
            <p:cNvPr id="58" name="Rectangle: Rounded Corners 57">
              <a:extLst>
                <a:ext uri="{FF2B5EF4-FFF2-40B4-BE49-F238E27FC236}">
                  <a16:creationId xmlns:a16="http://schemas.microsoft.com/office/drawing/2014/main" id="{D0506457-33A5-40A2-9273-A9842B59F21A}"/>
                </a:ext>
              </a:extLst>
            </p:cNvPr>
            <p:cNvSpPr/>
            <p:nvPr/>
          </p:nvSpPr>
          <p:spPr>
            <a:xfrm>
              <a:off x="0" y="0"/>
              <a:ext cx="4231339" cy="89856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59" name="Rectangle: Rounded Corners 4">
              <a:extLst>
                <a:ext uri="{FF2B5EF4-FFF2-40B4-BE49-F238E27FC236}">
                  <a16:creationId xmlns:a16="http://schemas.microsoft.com/office/drawing/2014/main" id="{AE8907A3-E442-48B9-AC06-8F59C2C60C80}"/>
                </a:ext>
              </a:extLst>
            </p:cNvPr>
            <p:cNvSpPr txBox="1"/>
            <p:nvPr/>
          </p:nvSpPr>
          <p:spPr>
            <a:xfrm>
              <a:off x="43864" y="43863"/>
              <a:ext cx="4143611" cy="8108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Dimension Filters</a:t>
              </a:r>
            </a:p>
          </p:txBody>
        </p:sp>
      </p:grpSp>
      <p:grpSp>
        <p:nvGrpSpPr>
          <p:cNvPr id="60" name="Group 59">
            <a:extLst>
              <a:ext uri="{FF2B5EF4-FFF2-40B4-BE49-F238E27FC236}">
                <a16:creationId xmlns:a16="http://schemas.microsoft.com/office/drawing/2014/main" id="{60AAB8F0-93CC-4078-AF17-FB30DAD08257}"/>
              </a:ext>
            </a:extLst>
          </p:cNvPr>
          <p:cNvGrpSpPr/>
          <p:nvPr/>
        </p:nvGrpSpPr>
        <p:grpSpPr>
          <a:xfrm>
            <a:off x="2706512" y="5457352"/>
            <a:ext cx="4231339" cy="647912"/>
            <a:chOff x="0" y="0"/>
            <a:chExt cx="4231339" cy="898560"/>
          </a:xfrm>
        </p:grpSpPr>
        <p:sp>
          <p:nvSpPr>
            <p:cNvPr id="61" name="Rectangle: Rounded Corners 60">
              <a:extLst>
                <a:ext uri="{FF2B5EF4-FFF2-40B4-BE49-F238E27FC236}">
                  <a16:creationId xmlns:a16="http://schemas.microsoft.com/office/drawing/2014/main" id="{382DC1EA-04D3-4D33-A515-043C2E5C6020}"/>
                </a:ext>
              </a:extLst>
            </p:cNvPr>
            <p:cNvSpPr/>
            <p:nvPr/>
          </p:nvSpPr>
          <p:spPr>
            <a:xfrm>
              <a:off x="0" y="0"/>
              <a:ext cx="4231339" cy="89856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62" name="Rectangle: Rounded Corners 4">
              <a:extLst>
                <a:ext uri="{FF2B5EF4-FFF2-40B4-BE49-F238E27FC236}">
                  <a16:creationId xmlns:a16="http://schemas.microsoft.com/office/drawing/2014/main" id="{BB4571A2-D22D-4207-8FE1-F246F397F916}"/>
                </a:ext>
              </a:extLst>
            </p:cNvPr>
            <p:cNvSpPr txBox="1"/>
            <p:nvPr/>
          </p:nvSpPr>
          <p:spPr>
            <a:xfrm>
              <a:off x="43864" y="43863"/>
              <a:ext cx="4143611" cy="8108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Measure Filters</a:t>
              </a:r>
            </a:p>
          </p:txBody>
        </p:sp>
      </p:grpSp>
      <p:grpSp>
        <p:nvGrpSpPr>
          <p:cNvPr id="66" name="Group 65">
            <a:extLst>
              <a:ext uri="{FF2B5EF4-FFF2-40B4-BE49-F238E27FC236}">
                <a16:creationId xmlns:a16="http://schemas.microsoft.com/office/drawing/2014/main" id="{93C1E57E-A26C-4BAF-A420-A9166FBD5400}"/>
              </a:ext>
            </a:extLst>
          </p:cNvPr>
          <p:cNvGrpSpPr/>
          <p:nvPr/>
        </p:nvGrpSpPr>
        <p:grpSpPr>
          <a:xfrm>
            <a:off x="2662648" y="6441878"/>
            <a:ext cx="4231339" cy="647912"/>
            <a:chOff x="0" y="0"/>
            <a:chExt cx="4231339" cy="898560"/>
          </a:xfrm>
        </p:grpSpPr>
        <p:sp>
          <p:nvSpPr>
            <p:cNvPr id="67" name="Rectangle: Rounded Corners 66">
              <a:extLst>
                <a:ext uri="{FF2B5EF4-FFF2-40B4-BE49-F238E27FC236}">
                  <a16:creationId xmlns:a16="http://schemas.microsoft.com/office/drawing/2014/main" id="{27C1E6F1-C796-4566-9F17-893A774D2739}"/>
                </a:ext>
              </a:extLst>
            </p:cNvPr>
            <p:cNvSpPr/>
            <p:nvPr/>
          </p:nvSpPr>
          <p:spPr>
            <a:xfrm>
              <a:off x="0" y="0"/>
              <a:ext cx="4231339" cy="898560"/>
            </a:xfrm>
            <a:prstGeom prst="roundRect">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68" name="Rectangle: Rounded Corners 4">
              <a:extLst>
                <a:ext uri="{FF2B5EF4-FFF2-40B4-BE49-F238E27FC236}">
                  <a16:creationId xmlns:a16="http://schemas.microsoft.com/office/drawing/2014/main" id="{8F472168-664A-4679-A3B5-159B939C3B1C}"/>
                </a:ext>
              </a:extLst>
            </p:cNvPr>
            <p:cNvSpPr txBox="1"/>
            <p:nvPr/>
          </p:nvSpPr>
          <p:spPr>
            <a:xfrm>
              <a:off x="43864" y="43864"/>
              <a:ext cx="4143611" cy="81083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Table Calc Filters</a:t>
              </a:r>
            </a:p>
          </p:txBody>
        </p:sp>
      </p:grpSp>
      <p:sp>
        <p:nvSpPr>
          <p:cNvPr id="74" name="Arrow: Down 73">
            <a:extLst>
              <a:ext uri="{FF2B5EF4-FFF2-40B4-BE49-F238E27FC236}">
                <a16:creationId xmlns:a16="http://schemas.microsoft.com/office/drawing/2014/main" id="{74F227A5-5FC8-4BF9-9A67-595CE8D5E2E4}"/>
              </a:ext>
            </a:extLst>
          </p:cNvPr>
          <p:cNvSpPr/>
          <p:nvPr/>
        </p:nvSpPr>
        <p:spPr>
          <a:xfrm>
            <a:off x="1487726" y="1626712"/>
            <a:ext cx="699247" cy="5481483"/>
          </a:xfrm>
          <a:prstGeom prst="downArrow">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59A78CC1-68FD-4E35-8049-DBFCB1554596}"/>
              </a:ext>
            </a:extLst>
          </p:cNvPr>
          <p:cNvSpPr txBox="1"/>
          <p:nvPr/>
        </p:nvSpPr>
        <p:spPr>
          <a:xfrm>
            <a:off x="7597588" y="3989221"/>
            <a:ext cx="6777318" cy="492443"/>
          </a:xfrm>
          <a:prstGeom prst="rect">
            <a:avLst/>
          </a:prstGeom>
          <a:noFill/>
        </p:spPr>
        <p:txBody>
          <a:bodyPr wrap="square" rtlCol="0">
            <a:spAutoFit/>
          </a:bodyPr>
          <a:lstStyle/>
          <a:p>
            <a:r>
              <a:rPr lang="en-US" dirty="0"/>
              <a:t>Sets, conditional filters, top N, Fixed LOD</a:t>
            </a:r>
          </a:p>
        </p:txBody>
      </p:sp>
      <p:cxnSp>
        <p:nvCxnSpPr>
          <p:cNvPr id="77" name="Straight Arrow Connector 76">
            <a:extLst>
              <a:ext uri="{FF2B5EF4-FFF2-40B4-BE49-F238E27FC236}">
                <a16:creationId xmlns:a16="http://schemas.microsoft.com/office/drawing/2014/main" id="{A08292E0-D7B4-47AC-A0B8-17DF18032F89}"/>
              </a:ext>
            </a:extLst>
          </p:cNvPr>
          <p:cNvCxnSpPr>
            <a:cxnSpLocks/>
            <a:stCxn id="75" idx="1"/>
          </p:cNvCxnSpPr>
          <p:nvPr/>
        </p:nvCxnSpPr>
        <p:spPr>
          <a:xfrm flipH="1">
            <a:off x="6198264" y="4235443"/>
            <a:ext cx="1399324" cy="0"/>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83" name="TextBox 82">
            <a:extLst>
              <a:ext uri="{FF2B5EF4-FFF2-40B4-BE49-F238E27FC236}">
                <a16:creationId xmlns:a16="http://schemas.microsoft.com/office/drawing/2014/main" id="{D963E771-DB80-45EB-BF94-26BA6E3B9656}"/>
              </a:ext>
            </a:extLst>
          </p:cNvPr>
          <p:cNvSpPr txBox="1"/>
          <p:nvPr/>
        </p:nvSpPr>
        <p:spPr>
          <a:xfrm>
            <a:off x="7597588" y="4855209"/>
            <a:ext cx="6777318" cy="892552"/>
          </a:xfrm>
          <a:prstGeom prst="rect">
            <a:avLst/>
          </a:prstGeom>
          <a:noFill/>
        </p:spPr>
        <p:txBody>
          <a:bodyPr wrap="square" rtlCol="0">
            <a:spAutoFit/>
          </a:bodyPr>
          <a:lstStyle/>
          <a:p>
            <a:r>
              <a:rPr lang="en-US" dirty="0"/>
              <a:t>Include/Exclude LOD, data blending, simple aggregations</a:t>
            </a:r>
          </a:p>
        </p:txBody>
      </p:sp>
      <p:sp>
        <p:nvSpPr>
          <p:cNvPr id="85" name="TextBox 84">
            <a:extLst>
              <a:ext uri="{FF2B5EF4-FFF2-40B4-BE49-F238E27FC236}">
                <a16:creationId xmlns:a16="http://schemas.microsoft.com/office/drawing/2014/main" id="{8B446F70-ECC3-4540-9F73-673EFA54B304}"/>
              </a:ext>
            </a:extLst>
          </p:cNvPr>
          <p:cNvSpPr txBox="1"/>
          <p:nvPr/>
        </p:nvSpPr>
        <p:spPr>
          <a:xfrm>
            <a:off x="7597588" y="6036588"/>
            <a:ext cx="6777318" cy="492443"/>
          </a:xfrm>
          <a:prstGeom prst="rect">
            <a:avLst/>
          </a:prstGeom>
          <a:noFill/>
        </p:spPr>
        <p:txBody>
          <a:bodyPr wrap="square" rtlCol="0">
            <a:spAutoFit/>
          </a:bodyPr>
          <a:lstStyle/>
          <a:p>
            <a:r>
              <a:rPr lang="en-US" dirty="0"/>
              <a:t>Forecasts, table calcs, clusters, totals</a:t>
            </a:r>
          </a:p>
        </p:txBody>
      </p:sp>
      <p:cxnSp>
        <p:nvCxnSpPr>
          <p:cNvPr id="86" name="Straight Arrow Connector 85">
            <a:extLst>
              <a:ext uri="{FF2B5EF4-FFF2-40B4-BE49-F238E27FC236}">
                <a16:creationId xmlns:a16="http://schemas.microsoft.com/office/drawing/2014/main" id="{7C21FD08-2D9E-486E-9F26-278768726274}"/>
              </a:ext>
            </a:extLst>
          </p:cNvPr>
          <p:cNvCxnSpPr>
            <a:cxnSpLocks/>
            <a:stCxn id="85" idx="1"/>
          </p:cNvCxnSpPr>
          <p:nvPr/>
        </p:nvCxnSpPr>
        <p:spPr>
          <a:xfrm flipH="1">
            <a:off x="6198264" y="6282810"/>
            <a:ext cx="1399324" cy="0"/>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
        <p:nvSpPr>
          <p:cNvPr id="87" name="TextBox 86">
            <a:extLst>
              <a:ext uri="{FF2B5EF4-FFF2-40B4-BE49-F238E27FC236}">
                <a16:creationId xmlns:a16="http://schemas.microsoft.com/office/drawing/2014/main" id="{0F10EBD9-7DCB-4961-B9A5-C948A5907B3F}"/>
              </a:ext>
            </a:extLst>
          </p:cNvPr>
          <p:cNvSpPr txBox="1"/>
          <p:nvPr/>
        </p:nvSpPr>
        <p:spPr>
          <a:xfrm>
            <a:off x="7597588" y="6919936"/>
            <a:ext cx="3430630" cy="892552"/>
          </a:xfrm>
          <a:prstGeom prst="rect">
            <a:avLst/>
          </a:prstGeom>
          <a:noFill/>
        </p:spPr>
        <p:txBody>
          <a:bodyPr wrap="square" rtlCol="0">
            <a:spAutoFit/>
          </a:bodyPr>
          <a:lstStyle/>
          <a:p>
            <a:r>
              <a:rPr lang="en-US" dirty="0"/>
              <a:t>Trend lines, pages,</a:t>
            </a:r>
          </a:p>
          <a:p>
            <a:r>
              <a:rPr lang="en-US" dirty="0"/>
              <a:t>reference lines</a:t>
            </a:r>
          </a:p>
        </p:txBody>
      </p:sp>
      <p:cxnSp>
        <p:nvCxnSpPr>
          <p:cNvPr id="90" name="Straight Arrow Connector 89">
            <a:extLst>
              <a:ext uri="{FF2B5EF4-FFF2-40B4-BE49-F238E27FC236}">
                <a16:creationId xmlns:a16="http://schemas.microsoft.com/office/drawing/2014/main" id="{D003BA19-20B0-46F0-8C65-38EDFE15A8DD}"/>
              </a:ext>
            </a:extLst>
          </p:cNvPr>
          <p:cNvCxnSpPr>
            <a:cxnSpLocks/>
          </p:cNvCxnSpPr>
          <p:nvPr/>
        </p:nvCxnSpPr>
        <p:spPr>
          <a:xfrm flipH="1">
            <a:off x="6198264" y="7366212"/>
            <a:ext cx="1399324" cy="0"/>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91" name="Straight Arrow Connector 90">
            <a:extLst>
              <a:ext uri="{FF2B5EF4-FFF2-40B4-BE49-F238E27FC236}">
                <a16:creationId xmlns:a16="http://schemas.microsoft.com/office/drawing/2014/main" id="{69267D91-AB6F-493F-A4C6-464DDC94467B}"/>
              </a:ext>
            </a:extLst>
          </p:cNvPr>
          <p:cNvCxnSpPr>
            <a:cxnSpLocks/>
          </p:cNvCxnSpPr>
          <p:nvPr/>
        </p:nvCxnSpPr>
        <p:spPr>
          <a:xfrm flipH="1">
            <a:off x="6150461" y="5288139"/>
            <a:ext cx="1399324" cy="0"/>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035496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ECA7FC-5076-436A-B79A-1B60A67DE116}"/>
              </a:ext>
            </a:extLst>
          </p:cNvPr>
          <p:cNvSpPr>
            <a:spLocks noGrp="1"/>
          </p:cNvSpPr>
          <p:nvPr>
            <p:ph type="body" sz="quarter" idx="14"/>
          </p:nvPr>
        </p:nvSpPr>
        <p:spPr>
          <a:xfrm>
            <a:off x="818708" y="652348"/>
            <a:ext cx="12992987" cy="498598"/>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3600" dirty="0"/>
              <a:t>General Resources</a:t>
            </a:r>
          </a:p>
        </p:txBody>
      </p:sp>
      <p:sp>
        <p:nvSpPr>
          <p:cNvPr id="5" name="Content Placeholder 3">
            <a:extLst>
              <a:ext uri="{FF2B5EF4-FFF2-40B4-BE49-F238E27FC236}">
                <a16:creationId xmlns:a16="http://schemas.microsoft.com/office/drawing/2014/main" id="{0ABB5B21-654C-40B2-8FAF-6EB6A19C9E14}"/>
              </a:ext>
            </a:extLst>
          </p:cNvPr>
          <p:cNvSpPr txBox="1">
            <a:spLocks/>
          </p:cNvSpPr>
          <p:nvPr/>
        </p:nvSpPr>
        <p:spPr>
          <a:xfrm>
            <a:off x="704476" y="1893514"/>
            <a:ext cx="13273820" cy="8934754"/>
          </a:xfrm>
          <a:prstGeom prst="rect">
            <a:avLst/>
          </a:prstGeom>
        </p:spPr>
        <p:txBody>
          <a:bodyPr vert="horz" wrap="square" lIns="0" tIns="0" rIns="0" bIns="0" numCol="2" rtlCol="0">
            <a:spAutoFit/>
          </a:bodyPr>
          <a:lstStyle>
            <a:lvl1pPr marL="0" indent="0" algn="l" defTabSz="1097280" rtl="0" eaLnBrk="1" latinLnBrk="0" hangingPunct="1">
              <a:lnSpc>
                <a:spcPct val="90000"/>
              </a:lnSpc>
              <a:spcBef>
                <a:spcPts val="1200"/>
              </a:spcBef>
              <a:buFont typeface="Arial" panose="020B0604020202020204" pitchFamily="34" charset="0"/>
              <a:buNone/>
              <a:defRPr sz="4000" b="0" i="0" kern="1200" baseline="0">
                <a:solidFill>
                  <a:srgbClr val="0E3B5E"/>
                </a:solidFill>
                <a:latin typeface="Poppins" panose="00000500000000000000" pitchFamily="2" charset="0"/>
                <a:ea typeface="+mn-ea"/>
                <a:cs typeface="Poppins" panose="00000500000000000000" pitchFamily="2" charset="0"/>
              </a:defRPr>
            </a:lvl1pPr>
            <a:lvl2pPr marL="653084"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306169"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959253"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612338"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800" dirty="0">
                <a:latin typeface="+mn-lt"/>
              </a:rPr>
              <a:t>Support</a:t>
            </a:r>
          </a:p>
          <a:p>
            <a:pPr lvl="2"/>
            <a:r>
              <a:rPr lang="en-US" sz="1600" dirty="0"/>
              <a:t>Desktop - </a:t>
            </a:r>
            <a:r>
              <a:rPr lang="en-US" sz="1600" dirty="0">
                <a:hlinkClick r:id="rId2"/>
              </a:rPr>
              <a:t>tableau.com/products/desktop</a:t>
            </a:r>
            <a:r>
              <a:rPr lang="en-US" sz="1600" dirty="0"/>
              <a:t> </a:t>
            </a:r>
          </a:p>
          <a:p>
            <a:pPr lvl="2"/>
            <a:r>
              <a:rPr lang="en-US" sz="1600" dirty="0"/>
              <a:t>Learning Paths – </a:t>
            </a:r>
            <a:r>
              <a:rPr lang="en-US" sz="1600" dirty="0">
                <a:hlinkClick r:id="rId3"/>
              </a:rPr>
              <a:t>tableau.com/learn/learning-paths</a:t>
            </a:r>
            <a:endParaRPr lang="en-US" sz="1600" dirty="0"/>
          </a:p>
          <a:p>
            <a:pPr lvl="2"/>
            <a:r>
              <a:rPr lang="en-US" sz="1600" dirty="0"/>
              <a:t>Classroom – </a:t>
            </a:r>
            <a:r>
              <a:rPr lang="en-US" sz="1600" dirty="0">
                <a:hlinkClick r:id="rId4"/>
              </a:rPr>
              <a:t>tableau.com/learn/classroom</a:t>
            </a:r>
            <a:endParaRPr lang="en-US" sz="1600" dirty="0"/>
          </a:p>
          <a:p>
            <a:pPr lvl="2"/>
            <a:r>
              <a:rPr lang="en-US" sz="1600" dirty="0"/>
              <a:t>Whitepapers – </a:t>
            </a:r>
            <a:r>
              <a:rPr lang="en-US" sz="1600" dirty="0">
                <a:hlinkClick r:id="rId5"/>
              </a:rPr>
              <a:t>tableau.com/learn/whitepapers</a:t>
            </a:r>
            <a:endParaRPr lang="en-US" sz="1600" dirty="0"/>
          </a:p>
          <a:p>
            <a:pPr lvl="2"/>
            <a:r>
              <a:rPr lang="en-US" sz="1600" dirty="0"/>
              <a:t>Blueprint – </a:t>
            </a:r>
            <a:r>
              <a:rPr lang="en-US" sz="1600" dirty="0">
                <a:hlinkClick r:id="rId6"/>
              </a:rPr>
              <a:t>tableau.com/blueprint</a:t>
            </a:r>
            <a:endParaRPr lang="en-US" sz="1600" dirty="0"/>
          </a:p>
          <a:p>
            <a:pPr lvl="2"/>
            <a:r>
              <a:rPr lang="en-US" sz="1600" dirty="0"/>
              <a:t>Visual Gallery – </a:t>
            </a:r>
            <a:r>
              <a:rPr lang="en-US" sz="1600" dirty="0">
                <a:solidFill>
                  <a:schemeClr val="accent1"/>
                </a:solidFill>
                <a:hlinkClick r:id="rId7">
                  <a:extLst>
                    <a:ext uri="{A12FA001-AC4F-418D-AE19-62706E023703}">
                      <ahyp:hlinkClr xmlns:ahyp="http://schemas.microsoft.com/office/drawing/2018/hyperlinkcolor" val="tx"/>
                    </a:ext>
                  </a:extLst>
                </a:hlinkClick>
              </a:rPr>
              <a:t>tableau.com/solutions/gallery</a:t>
            </a:r>
            <a:endParaRPr lang="en-US" sz="1600" dirty="0">
              <a:solidFill>
                <a:schemeClr val="accent1"/>
              </a:solidFill>
            </a:endParaRPr>
          </a:p>
          <a:p>
            <a:pPr lvl="2"/>
            <a:r>
              <a:rPr lang="en-US" sz="1600" dirty="0"/>
              <a:t>Knowledge Base – </a:t>
            </a:r>
            <a:r>
              <a:rPr lang="en-US" sz="1600" dirty="0">
                <a:solidFill>
                  <a:schemeClr val="accent1"/>
                </a:solidFill>
                <a:hlinkClick r:id="rId8">
                  <a:extLst>
                    <a:ext uri="{A12FA001-AC4F-418D-AE19-62706E023703}">
                      <ahyp:hlinkClr xmlns:ahyp="http://schemas.microsoft.com/office/drawing/2018/hyperlinkcolor" val="tx"/>
                    </a:ext>
                  </a:extLst>
                </a:hlinkClick>
              </a:rPr>
              <a:t>kb.tableau.com</a:t>
            </a:r>
            <a:endParaRPr lang="en-US" sz="1600" dirty="0">
              <a:solidFill>
                <a:schemeClr val="accent1"/>
              </a:solidFill>
            </a:endParaRPr>
          </a:p>
          <a:p>
            <a:pPr lvl="2"/>
            <a:r>
              <a:rPr lang="en-US" sz="1600" dirty="0"/>
              <a:t>Tableau Public – </a:t>
            </a:r>
            <a:r>
              <a:rPr lang="en-US" sz="1600" dirty="0">
                <a:hlinkClick r:id="rId9"/>
              </a:rPr>
              <a:t>public.tableau.com/s/</a:t>
            </a:r>
            <a:endParaRPr lang="en-US" sz="1600" dirty="0"/>
          </a:p>
          <a:p>
            <a:pPr lvl="2"/>
            <a:r>
              <a:rPr lang="en-US" sz="1600" dirty="0"/>
              <a:t>Online Help – </a:t>
            </a:r>
            <a:r>
              <a:rPr lang="en-US" sz="1600" dirty="0">
                <a:hlinkClick r:id="rId10"/>
              </a:rPr>
              <a:t>ta</a:t>
            </a:r>
            <a:r>
              <a:rPr lang="en-US" sz="1600" dirty="0">
                <a:hlinkClick r:id="rId11"/>
              </a:rPr>
              <a:t>bleau.com/support/consulting</a:t>
            </a:r>
            <a:r>
              <a:rPr lang="en-US" sz="1600" dirty="0"/>
              <a:t>, </a:t>
            </a:r>
            <a:r>
              <a:rPr lang="en-US" sz="1600" dirty="0">
                <a:hlinkClick r:id="rId12"/>
              </a:rPr>
              <a:t>tableau.com/support/help</a:t>
            </a:r>
            <a:r>
              <a:rPr lang="en-US" sz="1600" dirty="0"/>
              <a:t>,  </a:t>
            </a:r>
            <a:r>
              <a:rPr lang="en-US" sz="1600" dirty="0">
                <a:hlinkClick r:id="rId13"/>
              </a:rPr>
              <a:t>tableau.com/support/knowledgebase</a:t>
            </a:r>
            <a:endParaRPr lang="en-US" sz="1600" dirty="0"/>
          </a:p>
          <a:p>
            <a:pPr lvl="2"/>
            <a:r>
              <a:rPr lang="en-US" sz="1600" dirty="0"/>
              <a:t>Calculations</a:t>
            </a:r>
            <a:r>
              <a:rPr lang="en-US" sz="1600" dirty="0">
                <a:hlinkClick r:id="rId14">
                  <a:extLst>
                    <a:ext uri="{A12FA001-AC4F-418D-AE19-62706E023703}">
                      <ahyp:hlinkClr xmlns:ahyp="http://schemas.microsoft.com/office/drawing/2018/hyperlinkcolor" val="tx"/>
                    </a:ext>
                  </a:extLst>
                </a:hlinkClick>
              </a:rPr>
              <a:t>: </a:t>
            </a:r>
            <a:r>
              <a:rPr lang="en-US" sz="1600" dirty="0">
                <a:solidFill>
                  <a:schemeClr val="accent1"/>
                </a:solidFill>
                <a:hlinkClick r:id="rId14">
                  <a:extLst>
                    <a:ext uri="{A12FA001-AC4F-418D-AE19-62706E023703}">
                      <ahyp:hlinkClr xmlns:ahyp="http://schemas.microsoft.com/office/drawing/2018/hyperlinkcolor" val="tx"/>
                    </a:ext>
                  </a:extLst>
                </a:hlinkClick>
              </a:rPr>
              <a:t>https://community.tableau.com/community/viz-talk/tableau-community-library/twl</a:t>
            </a:r>
            <a:endParaRPr lang="en-US" sz="1600" dirty="0">
              <a:solidFill>
                <a:schemeClr val="accent1"/>
              </a:solidFill>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endParaRPr lang="en-US" sz="2800" dirty="0">
              <a:latin typeface="+mn-lt"/>
            </a:endParaRPr>
          </a:p>
          <a:p>
            <a:r>
              <a:rPr lang="en-US" sz="2800" dirty="0">
                <a:latin typeface="+mn-lt"/>
              </a:rPr>
              <a:t>Community</a:t>
            </a:r>
          </a:p>
          <a:p>
            <a:pPr lvl="2"/>
            <a:r>
              <a:rPr lang="en-US" sz="1600" dirty="0">
                <a:solidFill>
                  <a:schemeClr val="accent1"/>
                </a:solidFill>
                <a:hlinkClick r:id="rId15">
                  <a:extLst>
                    <a:ext uri="{A12FA001-AC4F-418D-AE19-62706E023703}">
                      <ahyp:hlinkClr xmlns:ahyp="http://schemas.microsoft.com/office/drawing/2018/hyperlinkcolor" val="tx"/>
                    </a:ext>
                  </a:extLst>
                </a:hlinkClick>
              </a:rPr>
              <a:t>community.tableau.com/welcome</a:t>
            </a:r>
            <a:endParaRPr lang="en-US" sz="1600" dirty="0">
              <a:solidFill>
                <a:schemeClr val="accent1"/>
              </a:solidFill>
            </a:endParaRPr>
          </a:p>
          <a:p>
            <a:pPr lvl="2"/>
            <a:r>
              <a:rPr lang="en-US" sz="1600" dirty="0"/>
              <a:t>Twitter</a:t>
            </a:r>
          </a:p>
          <a:p>
            <a:pPr lvl="2"/>
            <a:r>
              <a:rPr lang="en-US" sz="1600" dirty="0"/>
              <a:t>Blogs</a:t>
            </a:r>
          </a:p>
          <a:p>
            <a:pPr lvl="2"/>
            <a:r>
              <a:rPr lang="en-US" sz="1600" dirty="0"/>
              <a:t>Tableau User Groups</a:t>
            </a:r>
          </a:p>
          <a:p>
            <a:pPr lvl="2"/>
            <a:r>
              <a:rPr lang="en-US" sz="1600" dirty="0"/>
              <a:t>Makeover Monday/Workout Wednesday</a:t>
            </a:r>
          </a:p>
          <a:p>
            <a:pPr lvl="2"/>
            <a:r>
              <a:rPr lang="en-US" sz="1600" dirty="0"/>
              <a:t>Tableau Conference</a:t>
            </a:r>
          </a:p>
          <a:p>
            <a:pPr marL="741364" lvl="3"/>
            <a:r>
              <a:rPr lang="en-US" sz="2400" dirty="0">
                <a:solidFill>
                  <a:srgbClr val="002060"/>
                </a:solidFill>
              </a:rPr>
              <a:t>		</a:t>
            </a:r>
            <a:r>
              <a:rPr lang="en-US" sz="2400" dirty="0">
                <a:hlinkClick r:id="rId16"/>
              </a:rPr>
              <a:t>https://tc19.tableau.com/learn/sessions/</a:t>
            </a:r>
            <a:endParaRPr lang="en-US" sz="2400" dirty="0">
              <a:solidFill>
                <a:srgbClr val="002060"/>
              </a:solidFill>
            </a:endParaRPr>
          </a:p>
          <a:p>
            <a:pPr marL="741364" lvl="3"/>
            <a:endParaRPr lang="en-US" sz="2400" dirty="0">
              <a:solidFill>
                <a:srgbClr val="002060"/>
              </a:solidFill>
            </a:endParaRPr>
          </a:p>
          <a:p>
            <a:pPr marL="741364" lvl="3"/>
            <a:endParaRPr lang="en-US" sz="2400" dirty="0">
              <a:solidFill>
                <a:srgbClr val="002060"/>
              </a:solidFill>
            </a:endParaRPr>
          </a:p>
          <a:p>
            <a:pPr marL="741364" lvl="3"/>
            <a:endParaRPr lang="en-US" sz="2400" dirty="0">
              <a:solidFill>
                <a:srgbClr val="002060"/>
              </a:solidFill>
            </a:endParaRPr>
          </a:p>
        </p:txBody>
      </p:sp>
    </p:spTree>
    <p:extLst>
      <p:ext uri="{BB962C8B-B14F-4D97-AF65-F5344CB8AC3E}">
        <p14:creationId xmlns:p14="http://schemas.microsoft.com/office/powerpoint/2010/main" val="5830949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ECA7FC-5076-436A-B79A-1B60A67DE116}"/>
              </a:ext>
            </a:extLst>
          </p:cNvPr>
          <p:cNvSpPr>
            <a:spLocks noGrp="1"/>
          </p:cNvSpPr>
          <p:nvPr>
            <p:ph type="body" sz="quarter" idx="14"/>
          </p:nvPr>
        </p:nvSpPr>
        <p:spPr>
          <a:xfrm>
            <a:off x="818708" y="652348"/>
            <a:ext cx="12992987" cy="498598"/>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3600" dirty="0"/>
              <a:t>Become a Certified Tableau Expert</a:t>
            </a:r>
          </a:p>
        </p:txBody>
      </p:sp>
      <p:sp>
        <p:nvSpPr>
          <p:cNvPr id="2" name="Rectangle 1">
            <a:extLst>
              <a:ext uri="{FF2B5EF4-FFF2-40B4-BE49-F238E27FC236}">
                <a16:creationId xmlns:a16="http://schemas.microsoft.com/office/drawing/2014/main" id="{D8499AFD-F583-473E-BF75-F0FB0FC5E3A7}"/>
              </a:ext>
            </a:extLst>
          </p:cNvPr>
          <p:cNvSpPr/>
          <p:nvPr/>
        </p:nvSpPr>
        <p:spPr>
          <a:xfrm>
            <a:off x="1055077" y="1796217"/>
            <a:ext cx="12992987" cy="3344505"/>
          </a:xfrm>
          <a:prstGeom prst="rect">
            <a:avLst/>
          </a:prstGeom>
        </p:spPr>
        <p:txBody>
          <a:bodyPr wrap="square">
            <a:spAutoFit/>
          </a:bodyPr>
          <a:lstStyle/>
          <a:p>
            <a:pPr>
              <a:spcBef>
                <a:spcPts val="2600"/>
              </a:spcBef>
            </a:pPr>
            <a:r>
              <a:rPr lang="en-US" sz="2800" dirty="0">
                <a:cs typeface="Arial" panose="020B0604020202020204" pitchFamily="34" charset="0"/>
              </a:rPr>
              <a:t>Build your resume, advance your career, and showcase your Tableau skills through the Tableau Product Certification Program. </a:t>
            </a:r>
          </a:p>
          <a:p>
            <a:pPr>
              <a:spcBef>
                <a:spcPts val="2600"/>
              </a:spcBef>
            </a:pPr>
            <a:r>
              <a:rPr lang="en-US" sz="2800" dirty="0">
                <a:cs typeface="Arial" panose="020B0604020202020204" pitchFamily="34" charset="0"/>
              </a:rPr>
              <a:t>Becoming certified is an excellent step to validate your hard-earned Tableau knowledge and experience. The program offers two levels of certification for both Desktop and Server. </a:t>
            </a:r>
          </a:p>
          <a:p>
            <a:pPr>
              <a:spcBef>
                <a:spcPts val="2600"/>
              </a:spcBef>
            </a:pPr>
            <a:r>
              <a:rPr lang="en-US" sz="2800" dirty="0">
                <a:cs typeface="Arial" panose="020B0604020202020204" pitchFamily="34" charset="0"/>
              </a:rPr>
              <a:t>For more information or to register for an exam, go to </a:t>
            </a:r>
            <a:r>
              <a:rPr lang="en-US" sz="2400" dirty="0">
                <a:cs typeface="Arial" panose="020B0604020202020204" pitchFamily="34" charset="0"/>
                <a:hlinkClick r:id="rId2"/>
              </a:rPr>
              <a:t>tableau.com/support/certification</a:t>
            </a:r>
            <a:endParaRPr lang="en-US" sz="2800" dirty="0">
              <a:cs typeface="Arial" panose="020B0604020202020204" pitchFamily="34" charset="0"/>
            </a:endParaRPr>
          </a:p>
        </p:txBody>
      </p:sp>
    </p:spTree>
    <p:extLst>
      <p:ext uri="{BB962C8B-B14F-4D97-AF65-F5344CB8AC3E}">
        <p14:creationId xmlns:p14="http://schemas.microsoft.com/office/powerpoint/2010/main" val="35079618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ECA7FC-5076-436A-B79A-1B60A67DE116}"/>
              </a:ext>
            </a:extLst>
          </p:cNvPr>
          <p:cNvSpPr>
            <a:spLocks noGrp="1"/>
          </p:cNvSpPr>
          <p:nvPr>
            <p:ph type="body" sz="quarter" idx="14"/>
          </p:nvPr>
        </p:nvSpPr>
        <p:spPr>
          <a:xfrm>
            <a:off x="818708" y="652348"/>
            <a:ext cx="12992987" cy="498598"/>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3600" dirty="0"/>
              <a:t>Desktop Certifications</a:t>
            </a:r>
          </a:p>
        </p:txBody>
      </p:sp>
      <p:graphicFrame>
        <p:nvGraphicFramePr>
          <p:cNvPr id="3" name="Table 2">
            <a:extLst>
              <a:ext uri="{FF2B5EF4-FFF2-40B4-BE49-F238E27FC236}">
                <a16:creationId xmlns:a16="http://schemas.microsoft.com/office/drawing/2014/main" id="{1AEF5F84-1A74-47B3-AA30-F64BB1335567}"/>
              </a:ext>
            </a:extLst>
          </p:cNvPr>
          <p:cNvGraphicFramePr>
            <a:graphicFrameLocks noGrp="1"/>
          </p:cNvGraphicFramePr>
          <p:nvPr>
            <p:extLst>
              <p:ext uri="{D42A27DB-BD31-4B8C-83A1-F6EECF244321}">
                <p14:modId xmlns:p14="http://schemas.microsoft.com/office/powerpoint/2010/main" val="1630043383"/>
              </p:ext>
            </p:extLst>
          </p:nvPr>
        </p:nvGraphicFramePr>
        <p:xfrm>
          <a:off x="1350498" y="4797084"/>
          <a:ext cx="12869159" cy="2377440"/>
        </p:xfrm>
        <a:graphic>
          <a:graphicData uri="http://schemas.openxmlformats.org/drawingml/2006/table">
            <a:tbl>
              <a:tblPr firstRow="1" bandRow="1"/>
              <a:tblGrid>
                <a:gridCol w="4332850">
                  <a:extLst>
                    <a:ext uri="{9D8B030D-6E8A-4147-A177-3AD203B41FA5}">
                      <a16:colId xmlns:a16="http://schemas.microsoft.com/office/drawing/2014/main" val="20000"/>
                    </a:ext>
                  </a:extLst>
                </a:gridCol>
                <a:gridCol w="4291682">
                  <a:extLst>
                    <a:ext uri="{9D8B030D-6E8A-4147-A177-3AD203B41FA5}">
                      <a16:colId xmlns:a16="http://schemas.microsoft.com/office/drawing/2014/main" val="20001"/>
                    </a:ext>
                  </a:extLst>
                </a:gridCol>
                <a:gridCol w="4244627">
                  <a:extLst>
                    <a:ext uri="{9D8B030D-6E8A-4147-A177-3AD203B41FA5}">
                      <a16:colId xmlns:a16="http://schemas.microsoft.com/office/drawing/2014/main" val="3991253764"/>
                    </a:ext>
                  </a:extLst>
                </a:gridCol>
              </a:tblGrid>
              <a:tr h="1148618">
                <a:tc>
                  <a:txBody>
                    <a:bodyPr/>
                    <a:lstStyle/>
                    <a:p>
                      <a:pPr marL="0" marR="0" algn="ctr">
                        <a:spcBef>
                          <a:spcPts val="0"/>
                        </a:spcBef>
                        <a:spcAft>
                          <a:spcPts val="0"/>
                        </a:spcAft>
                      </a:pPr>
                      <a:r>
                        <a:rPr lang="en-US" sz="2400" kern="1200" dirty="0">
                          <a:solidFill>
                            <a:schemeClr val="tx1"/>
                          </a:solidFill>
                          <a:latin typeface="Merriweather Light" panose="00000400000000000000" pitchFamily="2" charset="0"/>
                          <a:ea typeface="+mn-ea"/>
                          <a:cs typeface="+mn-cs"/>
                        </a:rPr>
                        <a:t>Foundational functionality and product comprehension </a:t>
                      </a:r>
                    </a:p>
                  </a:txBody>
                  <a:tcPr marL="72075" marR="72075" marT="22860" marB="228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spcBef>
                          <a:spcPts val="0"/>
                        </a:spcBef>
                        <a:spcAft>
                          <a:spcPts val="0"/>
                        </a:spcAft>
                      </a:pPr>
                      <a:r>
                        <a:rPr lang="en-US" sz="2400" kern="1200" dirty="0">
                          <a:solidFill>
                            <a:schemeClr val="tx1"/>
                          </a:solidFill>
                          <a:latin typeface="Merriweather Light" panose="00000400000000000000" pitchFamily="2" charset="0"/>
                          <a:ea typeface="+mn-ea"/>
                          <a:cs typeface="+mn-cs"/>
                        </a:rPr>
                        <a:t>Comprehensive functionality and product expertise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97280" rtl="0" eaLnBrk="1" fontAlgn="auto" latinLnBrk="0" hangingPunct="1">
                        <a:lnSpc>
                          <a:spcPct val="100000"/>
                        </a:lnSpc>
                        <a:spcBef>
                          <a:spcPts val="0"/>
                        </a:spcBef>
                        <a:spcAft>
                          <a:spcPts val="0"/>
                        </a:spcAft>
                        <a:buClrTx/>
                        <a:buSzTx/>
                        <a:buFontTx/>
                        <a:buNone/>
                        <a:tabLst/>
                        <a:defRPr/>
                      </a:pPr>
                      <a:endParaRPr lang="en-US" sz="2400" kern="1200" dirty="0">
                        <a:solidFill>
                          <a:schemeClr val="tx1"/>
                        </a:solidFill>
                        <a:latin typeface="Merriweather Light" panose="00000400000000000000" pitchFamily="2" charset="0"/>
                        <a:ea typeface="+mn-ea"/>
                        <a:cs typeface="+mn-cs"/>
                      </a:endParaRPr>
                    </a:p>
                    <a:p>
                      <a:pPr marL="0" marR="0" lvl="0" indent="0" algn="ctr" defTabSz="109728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erriweather Light" panose="00000400000000000000" pitchFamily="2" charset="0"/>
                          <a:ea typeface="+mn-ea"/>
                          <a:cs typeface="+mn-cs"/>
                        </a:rPr>
                        <a:t>Advanced functionality and                        application of visual best practices</a:t>
                      </a:r>
                    </a:p>
                    <a:p>
                      <a:pPr marL="0" marR="0" algn="l">
                        <a:spcBef>
                          <a:spcPts val="0"/>
                        </a:spcBef>
                        <a:spcAft>
                          <a:spcPts val="0"/>
                        </a:spcAft>
                      </a:pPr>
                      <a:endParaRPr lang="en-US" sz="2400" kern="1200" dirty="0">
                        <a:solidFill>
                          <a:schemeClr val="tx1"/>
                        </a:solidFill>
                        <a:latin typeface="Merriweather Light" panose="00000400000000000000" pitchFamily="2"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2896">
                <a:tc>
                  <a:txBody>
                    <a:bodyPr/>
                    <a:lstStyle/>
                    <a:p>
                      <a:pPr marL="0" marR="0" algn="l">
                        <a:spcBef>
                          <a:spcPts val="0"/>
                        </a:spcBef>
                        <a:spcAft>
                          <a:spcPts val="0"/>
                        </a:spcAft>
                      </a:pPr>
                      <a:endParaRPr lang="en-US" sz="2400" kern="1200" dirty="0">
                        <a:solidFill>
                          <a:schemeClr val="tx1"/>
                        </a:solidFill>
                        <a:latin typeface="Merriweather Light" panose="00000400000000000000" pitchFamily="2" charset="0"/>
                        <a:ea typeface="+mn-ea"/>
                        <a:cs typeface="+mn-cs"/>
                      </a:endParaRPr>
                    </a:p>
                  </a:txBody>
                  <a:tcPr marL="72075" marR="72075" marT="22860" marB="228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endParaRPr lang="en-US" sz="2400" kern="1200" dirty="0">
                        <a:solidFill>
                          <a:schemeClr val="tx1"/>
                        </a:solidFill>
                        <a:latin typeface="Merriweather Light" panose="00000400000000000000" pitchFamily="2"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endParaRPr lang="en-US" sz="2400" kern="1200" dirty="0">
                        <a:solidFill>
                          <a:schemeClr val="tx1"/>
                        </a:solidFill>
                        <a:latin typeface="Merriweather Light" panose="00000400000000000000" pitchFamily="2" charset="0"/>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057562"/>
                  </a:ext>
                </a:extLst>
              </a:tr>
            </a:tbl>
          </a:graphicData>
        </a:graphic>
      </p:graphicFrame>
      <p:pic>
        <p:nvPicPr>
          <p:cNvPr id="2" name="Picture 1">
            <a:extLst>
              <a:ext uri="{FF2B5EF4-FFF2-40B4-BE49-F238E27FC236}">
                <a16:creationId xmlns:a16="http://schemas.microsoft.com/office/drawing/2014/main" id="{23A2FB86-6B1A-43AC-96B0-F11A234B88A8}"/>
              </a:ext>
            </a:extLst>
          </p:cNvPr>
          <p:cNvPicPr>
            <a:picLocks noChangeAspect="1"/>
          </p:cNvPicPr>
          <p:nvPr/>
        </p:nvPicPr>
        <p:blipFill>
          <a:blip r:embed="rId2"/>
          <a:stretch>
            <a:fillRect/>
          </a:stretch>
        </p:blipFill>
        <p:spPr>
          <a:xfrm>
            <a:off x="1165347" y="2014757"/>
            <a:ext cx="13261379" cy="2616118"/>
          </a:xfrm>
          <a:prstGeom prst="rect">
            <a:avLst/>
          </a:prstGeom>
        </p:spPr>
      </p:pic>
    </p:spTree>
    <p:extLst>
      <p:ext uri="{BB962C8B-B14F-4D97-AF65-F5344CB8AC3E}">
        <p14:creationId xmlns:p14="http://schemas.microsoft.com/office/powerpoint/2010/main" val="2764342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69263166"/>
              </p:ext>
            </p:extLst>
          </p:nvPr>
        </p:nvGraphicFramePr>
        <p:xfrm>
          <a:off x="685800" y="1808163"/>
          <a:ext cx="13274676" cy="4868885"/>
        </p:xfrm>
        <a:graphic>
          <a:graphicData uri="http://schemas.openxmlformats.org/drawingml/2006/table">
            <a:tbl>
              <a:tblPr firstRow="1" bandRow="1"/>
              <a:tblGrid>
                <a:gridCol w="3418114">
                  <a:extLst>
                    <a:ext uri="{9D8B030D-6E8A-4147-A177-3AD203B41FA5}">
                      <a16:colId xmlns:a16="http://schemas.microsoft.com/office/drawing/2014/main" val="20000"/>
                    </a:ext>
                  </a:extLst>
                </a:gridCol>
                <a:gridCol w="9856562">
                  <a:extLst>
                    <a:ext uri="{9D8B030D-6E8A-4147-A177-3AD203B41FA5}">
                      <a16:colId xmlns:a16="http://schemas.microsoft.com/office/drawing/2014/main" val="20001"/>
                    </a:ext>
                  </a:extLst>
                </a:gridCol>
              </a:tblGrid>
              <a:tr h="640080">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2"/>
                          </a:solidFill>
                          <a:latin typeface="BentonSans Book"/>
                        </a:rPr>
                        <a:t>Component</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Description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722462">
                <a:tc>
                  <a:txBody>
                    <a:bodyPr/>
                    <a:lstStyle/>
                    <a:p>
                      <a:pPr marL="0" marR="0" algn="ctr" defTabSz="457200" rtl="0" eaLnBrk="1" latinLnBrk="0" hangingPunct="1">
                        <a:lnSpc>
                          <a:spcPts val="2880"/>
                        </a:lnSpc>
                        <a:spcBef>
                          <a:spcPts val="0"/>
                        </a:spcBef>
                        <a:spcAft>
                          <a:spcPts val="0"/>
                        </a:spcAft>
                      </a:pPr>
                      <a:r>
                        <a:rPr lang="en-US" sz="2400" b="1" kern="1200" dirty="0">
                          <a:solidFill>
                            <a:schemeClr val="tx1"/>
                          </a:solidFill>
                          <a:latin typeface="Merriweather Light" panose="00000400000000000000" pitchFamily="2" charset="0"/>
                          <a:ea typeface="+mn-ea"/>
                          <a:cs typeface="+mn-cs"/>
                        </a:rPr>
                        <a:t>Columns and Rows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defTabSz="457200" rtl="0" eaLnBrk="1" latinLnBrk="0" hangingPunct="1">
                        <a:lnSpc>
                          <a:spcPts val="2880"/>
                        </a:lnSpc>
                        <a:spcBef>
                          <a:spcPts val="0"/>
                        </a:spcBef>
                        <a:spcAft>
                          <a:spcPts val="0"/>
                        </a:spcAft>
                      </a:pPr>
                      <a:r>
                        <a:rPr lang="en-US" sz="2000" kern="1200" dirty="0">
                          <a:solidFill>
                            <a:schemeClr val="tx1"/>
                          </a:solidFill>
                          <a:latin typeface="Merriweather Light" panose="00000400000000000000" pitchFamily="2" charset="0"/>
                          <a:ea typeface="+mn-ea"/>
                          <a:cs typeface="+mn-cs"/>
                        </a:rPr>
                        <a:t>Drag dimension and measure fields to these shelves to define how you want the data shown in the view.</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48640">
                <a:tc>
                  <a:txBody>
                    <a:bodyPr/>
                    <a:lstStyle/>
                    <a:p>
                      <a:pPr marL="0" marR="0" algn="ctr" defTabSz="457200" rtl="0" eaLnBrk="1" latinLnBrk="0" hangingPunct="1">
                        <a:lnSpc>
                          <a:spcPts val="2880"/>
                        </a:lnSpc>
                        <a:spcBef>
                          <a:spcPts val="0"/>
                        </a:spcBef>
                        <a:spcAft>
                          <a:spcPts val="0"/>
                        </a:spcAft>
                      </a:pPr>
                      <a:r>
                        <a:rPr lang="en-US" sz="2400" b="1" kern="1200" dirty="0">
                          <a:solidFill>
                            <a:schemeClr val="tx1"/>
                          </a:solidFill>
                          <a:latin typeface="Merriweather Light" panose="00000400000000000000" pitchFamily="2" charset="0"/>
                          <a:ea typeface="+mn-ea"/>
                          <a:cs typeface="+mn-cs"/>
                        </a:rPr>
                        <a:t>Pages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ts val="2880"/>
                        </a:lnSpc>
                        <a:spcBef>
                          <a:spcPts val="0"/>
                        </a:spcBef>
                        <a:spcAft>
                          <a:spcPts val="0"/>
                        </a:spcAft>
                        <a:buClrTx/>
                        <a:buSzTx/>
                        <a:buFontTx/>
                        <a:buNone/>
                        <a:tabLst/>
                        <a:defRPr/>
                      </a:pPr>
                      <a:r>
                        <a:rPr lang="en-US" sz="2000" kern="1200" dirty="0">
                          <a:solidFill>
                            <a:schemeClr val="tx1"/>
                          </a:solidFill>
                          <a:latin typeface="Merriweather Light" panose="00000400000000000000" pitchFamily="2" charset="0"/>
                          <a:ea typeface="+mn-ea"/>
                          <a:cs typeface="+mn-cs"/>
                        </a:rPr>
                        <a:t>Show data changes over time or across discrete dimensions.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722462">
                <a:tc>
                  <a:txBody>
                    <a:bodyPr/>
                    <a:lstStyle/>
                    <a:p>
                      <a:pPr marL="0" marR="0" algn="ctr" defTabSz="457200" rtl="0" eaLnBrk="1" latinLnBrk="0" hangingPunct="1">
                        <a:lnSpc>
                          <a:spcPts val="2880"/>
                        </a:lnSpc>
                        <a:spcBef>
                          <a:spcPts val="0"/>
                        </a:spcBef>
                        <a:spcAft>
                          <a:spcPts val="0"/>
                        </a:spcAft>
                      </a:pPr>
                      <a:r>
                        <a:rPr lang="en-US" sz="2400" b="1" kern="1200" dirty="0">
                          <a:solidFill>
                            <a:schemeClr val="tx1"/>
                          </a:solidFill>
                          <a:latin typeface="Merriweather Light" panose="00000400000000000000" pitchFamily="2" charset="0"/>
                          <a:ea typeface="+mn-ea"/>
                          <a:cs typeface="+mn-cs"/>
                        </a:rPr>
                        <a:t>Filter</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nSpc>
                          <a:spcPts val="2880"/>
                        </a:lnSpc>
                      </a:pPr>
                      <a:r>
                        <a:rPr lang="en-US" sz="2000" kern="1200" dirty="0">
                          <a:solidFill>
                            <a:schemeClr val="tx1"/>
                          </a:solidFill>
                          <a:latin typeface="Merriweather Light" panose="00000400000000000000" pitchFamily="2" charset="0"/>
                          <a:ea typeface="+mn-ea"/>
                          <a:cs typeface="+mn-cs"/>
                        </a:rPr>
                        <a:t>Use filters to limit the data shown. Use on a dashboard to allow others to control how the data is displayed</a:t>
                      </a:r>
                      <a:r>
                        <a:rPr lang="en-US" sz="2000" kern="1200" baseline="0" dirty="0">
                          <a:solidFill>
                            <a:schemeClr val="tx1"/>
                          </a:solidFill>
                          <a:latin typeface="Merriweather Light" panose="00000400000000000000" pitchFamily="2" charset="0"/>
                          <a:ea typeface="+mn-ea"/>
                          <a:cs typeface="+mn-cs"/>
                        </a:rPr>
                        <a:t> in </a:t>
                      </a:r>
                      <a:r>
                        <a:rPr lang="en-US" sz="2000" kern="1200" dirty="0">
                          <a:solidFill>
                            <a:schemeClr val="tx1"/>
                          </a:solidFill>
                          <a:latin typeface="Merriweather Light" panose="00000400000000000000" pitchFamily="2" charset="0"/>
                          <a:ea typeface="+mn-ea"/>
                          <a:cs typeface="+mn-cs"/>
                        </a:rPr>
                        <a:t>the visualization.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2462">
                <a:tc>
                  <a:txBody>
                    <a:bodyPr/>
                    <a:lstStyle/>
                    <a:p>
                      <a:pPr marL="0" marR="0" algn="ctr" defTabSz="457200" rtl="0" eaLnBrk="1" latinLnBrk="0" hangingPunct="1">
                        <a:lnSpc>
                          <a:spcPts val="2880"/>
                        </a:lnSpc>
                        <a:spcBef>
                          <a:spcPts val="0"/>
                        </a:spcBef>
                        <a:spcAft>
                          <a:spcPts val="0"/>
                        </a:spcAft>
                      </a:pPr>
                      <a:r>
                        <a:rPr lang="en-US" sz="2400" b="1" kern="1200" dirty="0">
                          <a:solidFill>
                            <a:schemeClr val="tx1"/>
                          </a:solidFill>
                          <a:latin typeface="Merriweather Light" panose="00000400000000000000" pitchFamily="2" charset="0"/>
                          <a:ea typeface="+mn-ea"/>
                          <a:cs typeface="+mn-cs"/>
                        </a:rPr>
                        <a:t>Marks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nSpc>
                          <a:spcPts val="2880"/>
                        </a:lnSpc>
                      </a:pPr>
                      <a:r>
                        <a:rPr lang="en-US" sz="2000" kern="1200" dirty="0">
                          <a:solidFill>
                            <a:schemeClr val="tx1"/>
                          </a:solidFill>
                          <a:latin typeface="Merriweather Light" panose="00000400000000000000" pitchFamily="2" charset="0"/>
                          <a:ea typeface="+mn-ea"/>
                          <a:cs typeface="+mn-cs"/>
                        </a:rPr>
                        <a:t>Data as shown in the visualization. Bars, circles, pies, text, and lines are examples of marks.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548640">
                <a:tc>
                  <a:txBody>
                    <a:bodyPr/>
                    <a:lstStyle/>
                    <a:p>
                      <a:pPr marL="0" marR="0" algn="ctr" defTabSz="457200" rtl="0" eaLnBrk="1" latinLnBrk="0" hangingPunct="1">
                        <a:lnSpc>
                          <a:spcPts val="2880"/>
                        </a:lnSpc>
                        <a:spcBef>
                          <a:spcPts val="0"/>
                        </a:spcBef>
                        <a:spcAft>
                          <a:spcPts val="0"/>
                        </a:spcAft>
                      </a:pPr>
                      <a:r>
                        <a:rPr lang="en-US" sz="2400" b="1" kern="1200" dirty="0">
                          <a:solidFill>
                            <a:schemeClr val="tx1"/>
                          </a:solidFill>
                          <a:latin typeface="Merriweather Light" panose="00000400000000000000" pitchFamily="2" charset="0"/>
                          <a:ea typeface="+mn-ea"/>
                          <a:cs typeface="+mn-cs"/>
                        </a:rPr>
                        <a:t>Marks card</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l" defTabSz="457200" rtl="0" eaLnBrk="1" latinLnBrk="0" hangingPunct="1">
                        <a:lnSpc>
                          <a:spcPts val="2880"/>
                        </a:lnSpc>
                        <a:spcBef>
                          <a:spcPts val="0"/>
                        </a:spcBef>
                        <a:spcAft>
                          <a:spcPts val="0"/>
                        </a:spcAft>
                      </a:pPr>
                      <a:r>
                        <a:rPr lang="en-US" sz="2000" kern="1200" dirty="0">
                          <a:solidFill>
                            <a:schemeClr val="tx1"/>
                          </a:solidFill>
                          <a:latin typeface="Merriweather Light" panose="00000400000000000000" pitchFamily="2" charset="0"/>
                          <a:ea typeface="+mn-ea"/>
                          <a:cs typeface="+mn-cs"/>
                        </a:rPr>
                        <a:t>Use to change the appearance of "mark" types.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r h="722462">
                <a:tc>
                  <a:txBody>
                    <a:bodyPr/>
                    <a:lstStyle/>
                    <a:p>
                      <a:pPr marL="0" marR="0" algn="ctr" defTabSz="457200" rtl="0" eaLnBrk="1" latinLnBrk="0" hangingPunct="1">
                        <a:lnSpc>
                          <a:spcPts val="2880"/>
                        </a:lnSpc>
                        <a:spcBef>
                          <a:spcPts val="0"/>
                        </a:spcBef>
                        <a:spcAft>
                          <a:spcPts val="0"/>
                        </a:spcAft>
                      </a:pPr>
                      <a:r>
                        <a:rPr lang="en-US" sz="2400" b="1" kern="1200" dirty="0">
                          <a:solidFill>
                            <a:schemeClr val="tx1"/>
                          </a:solidFill>
                          <a:latin typeface="Merriweather Light" panose="00000400000000000000" pitchFamily="2" charset="0"/>
                          <a:ea typeface="+mn-ea"/>
                          <a:cs typeface="+mn-cs"/>
                        </a:rPr>
                        <a:t>Worksheets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nSpc>
                          <a:spcPts val="2880"/>
                        </a:lnSpc>
                      </a:pPr>
                      <a:r>
                        <a:rPr lang="en-US" sz="2000" kern="1200" dirty="0">
                          <a:solidFill>
                            <a:schemeClr val="tx1"/>
                          </a:solidFill>
                          <a:latin typeface="Merriweather Light" panose="00000400000000000000" pitchFamily="2" charset="0"/>
                          <a:ea typeface="+mn-ea"/>
                          <a:cs typeface="+mn-cs"/>
                        </a:rPr>
                        <a:t>Tabs across the bottom of the view correspond to the worksheets contained within the workbook.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6"/>
                  </a:ext>
                </a:extLst>
              </a:tr>
            </a:tbl>
          </a:graphicData>
        </a:graphic>
      </p:graphicFrame>
      <p:sp>
        <p:nvSpPr>
          <p:cNvPr id="5" name="Text Placeholder 4"/>
          <p:cNvSpPr>
            <a:spLocks noGrp="1"/>
          </p:cNvSpPr>
          <p:nvPr>
            <p:ph type="body" sz="quarter" idx="4294967295"/>
          </p:nvPr>
        </p:nvSpPr>
        <p:spPr>
          <a:xfrm>
            <a:off x="1360488" y="598488"/>
            <a:ext cx="13269912" cy="577850"/>
          </a:xfrm>
        </p:spPr>
        <p:txBody>
          <a:bodyPr>
            <a:noAutofit/>
          </a:bodyPr>
          <a:lstStyle/>
          <a:p>
            <a:pPr marL="0" indent="0">
              <a:buNone/>
            </a:pPr>
            <a:r>
              <a:rPr lang="en-US" sz="3600" dirty="0"/>
              <a:t>Getting Started: View Components</a:t>
            </a:r>
          </a:p>
        </p:txBody>
      </p:sp>
    </p:spTree>
    <p:extLst>
      <p:ext uri="{BB962C8B-B14F-4D97-AF65-F5344CB8AC3E}">
        <p14:creationId xmlns:p14="http://schemas.microsoft.com/office/powerpoint/2010/main" val="3012898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ECA7FC-5076-436A-B79A-1B60A67DE116}"/>
              </a:ext>
            </a:extLst>
          </p:cNvPr>
          <p:cNvSpPr>
            <a:spLocks noGrp="1"/>
          </p:cNvSpPr>
          <p:nvPr>
            <p:ph type="body" sz="quarter" idx="14"/>
          </p:nvPr>
        </p:nvSpPr>
        <p:spPr>
          <a:xfrm>
            <a:off x="818708" y="652348"/>
            <a:ext cx="12992987" cy="498598"/>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3600" dirty="0"/>
              <a:t>Server Certifications</a:t>
            </a:r>
          </a:p>
        </p:txBody>
      </p:sp>
      <p:graphicFrame>
        <p:nvGraphicFramePr>
          <p:cNvPr id="5" name="Table 4">
            <a:extLst>
              <a:ext uri="{FF2B5EF4-FFF2-40B4-BE49-F238E27FC236}">
                <a16:creationId xmlns:a16="http://schemas.microsoft.com/office/drawing/2014/main" id="{5AD78533-1C5E-4EDD-A706-5F2EFB858104}"/>
              </a:ext>
            </a:extLst>
          </p:cNvPr>
          <p:cNvGraphicFramePr>
            <a:graphicFrameLocks noGrp="1"/>
          </p:cNvGraphicFramePr>
          <p:nvPr>
            <p:extLst>
              <p:ext uri="{D42A27DB-BD31-4B8C-83A1-F6EECF244321}">
                <p14:modId xmlns:p14="http://schemas.microsoft.com/office/powerpoint/2010/main" val="430375315"/>
              </p:ext>
            </p:extLst>
          </p:nvPr>
        </p:nvGraphicFramePr>
        <p:xfrm>
          <a:off x="2504048" y="5108372"/>
          <a:ext cx="10170943" cy="914400"/>
        </p:xfrm>
        <a:graphic>
          <a:graphicData uri="http://schemas.openxmlformats.org/drawingml/2006/table">
            <a:tbl>
              <a:tblPr firstRow="1" bandRow="1"/>
              <a:tblGrid>
                <a:gridCol w="5148777">
                  <a:extLst>
                    <a:ext uri="{9D8B030D-6E8A-4147-A177-3AD203B41FA5}">
                      <a16:colId xmlns:a16="http://schemas.microsoft.com/office/drawing/2014/main" val="20000"/>
                    </a:ext>
                  </a:extLst>
                </a:gridCol>
                <a:gridCol w="5022166">
                  <a:extLst>
                    <a:ext uri="{9D8B030D-6E8A-4147-A177-3AD203B41FA5}">
                      <a16:colId xmlns:a16="http://schemas.microsoft.com/office/drawing/2014/main" val="20001"/>
                    </a:ext>
                  </a:extLst>
                </a:gridCol>
              </a:tblGrid>
              <a:tr h="914400">
                <a:tc>
                  <a:txBody>
                    <a:bodyPr/>
                    <a:lstStyle/>
                    <a:p>
                      <a:pPr marL="0" marR="0" algn="ctr">
                        <a:spcBef>
                          <a:spcPts val="0"/>
                        </a:spcBef>
                        <a:spcAft>
                          <a:spcPts val="0"/>
                        </a:spcAft>
                      </a:pPr>
                      <a:r>
                        <a:rPr lang="en-US" sz="2400" kern="1200" dirty="0">
                          <a:solidFill>
                            <a:schemeClr val="tx1"/>
                          </a:solidFill>
                          <a:latin typeface="Merriweather Light" panose="00000400000000000000" pitchFamily="2" charset="0"/>
                          <a:ea typeface="+mn-ea"/>
                          <a:cs typeface="+mn-cs"/>
                        </a:rPr>
                        <a:t>Administrative functionality and platform knowledge</a:t>
                      </a:r>
                    </a:p>
                  </a:txBody>
                  <a:tcPr marL="72075" marR="72075" marT="22860" marB="228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ctr">
                        <a:spcBef>
                          <a:spcPts val="0"/>
                        </a:spcBef>
                        <a:spcAft>
                          <a:spcPts val="0"/>
                        </a:spcAft>
                      </a:pPr>
                      <a:r>
                        <a:rPr lang="en-US" sz="2400" kern="1200" dirty="0">
                          <a:solidFill>
                            <a:schemeClr val="tx1"/>
                          </a:solidFill>
                          <a:latin typeface="Merriweather Light" panose="00000400000000000000" pitchFamily="2" charset="0"/>
                          <a:ea typeface="+mn-ea"/>
                          <a:cs typeface="+mn-cs"/>
                        </a:rPr>
                        <a:t>Architectural knowledge and platform integration expertise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bl>
          </a:graphicData>
        </a:graphic>
      </p:graphicFrame>
      <p:pic>
        <p:nvPicPr>
          <p:cNvPr id="2" name="Picture 1">
            <a:extLst>
              <a:ext uri="{FF2B5EF4-FFF2-40B4-BE49-F238E27FC236}">
                <a16:creationId xmlns:a16="http://schemas.microsoft.com/office/drawing/2014/main" id="{D7E77D55-8958-43D3-8B43-65761373776F}"/>
              </a:ext>
            </a:extLst>
          </p:cNvPr>
          <p:cNvPicPr>
            <a:picLocks noChangeAspect="1"/>
          </p:cNvPicPr>
          <p:nvPr/>
        </p:nvPicPr>
        <p:blipFill>
          <a:blip r:embed="rId2"/>
          <a:stretch>
            <a:fillRect/>
          </a:stretch>
        </p:blipFill>
        <p:spPr>
          <a:xfrm>
            <a:off x="2227164" y="1551837"/>
            <a:ext cx="10610859" cy="3138781"/>
          </a:xfrm>
          <a:prstGeom prst="rect">
            <a:avLst/>
          </a:prstGeom>
        </p:spPr>
      </p:pic>
    </p:spTree>
    <p:extLst>
      <p:ext uri="{BB962C8B-B14F-4D97-AF65-F5344CB8AC3E}">
        <p14:creationId xmlns:p14="http://schemas.microsoft.com/office/powerpoint/2010/main" val="197117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Quick Tableau Demo</a:t>
            </a:r>
          </a:p>
        </p:txBody>
      </p:sp>
    </p:spTree>
    <p:extLst>
      <p:ext uri="{BB962C8B-B14F-4D97-AF65-F5344CB8AC3E}">
        <p14:creationId xmlns:p14="http://schemas.microsoft.com/office/powerpoint/2010/main" val="2139465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Setting Up Connections and Data Sources</a:t>
            </a:r>
          </a:p>
        </p:txBody>
      </p:sp>
    </p:spTree>
    <p:extLst>
      <p:ext uri="{BB962C8B-B14F-4D97-AF65-F5344CB8AC3E}">
        <p14:creationId xmlns:p14="http://schemas.microsoft.com/office/powerpoint/2010/main" val="548095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53495785"/>
              </p:ext>
            </p:extLst>
          </p:nvPr>
        </p:nvGraphicFramePr>
        <p:xfrm>
          <a:off x="685800" y="1893517"/>
          <a:ext cx="13274676" cy="5401805"/>
        </p:xfrm>
        <a:graphic>
          <a:graphicData uri="http://schemas.openxmlformats.org/drawingml/2006/table">
            <a:tbl>
              <a:tblPr firstRow="1" bandRow="1"/>
              <a:tblGrid>
                <a:gridCol w="4292600">
                  <a:extLst>
                    <a:ext uri="{9D8B030D-6E8A-4147-A177-3AD203B41FA5}">
                      <a16:colId xmlns:a16="http://schemas.microsoft.com/office/drawing/2014/main" val="20000"/>
                    </a:ext>
                  </a:extLst>
                </a:gridCol>
                <a:gridCol w="8982076">
                  <a:extLst>
                    <a:ext uri="{9D8B030D-6E8A-4147-A177-3AD203B41FA5}">
                      <a16:colId xmlns:a16="http://schemas.microsoft.com/office/drawing/2014/main" val="20001"/>
                    </a:ext>
                  </a:extLst>
                </a:gridCol>
              </a:tblGrid>
              <a:tr h="553515">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2"/>
                          </a:solidFill>
                          <a:latin typeface="BentonSans Book"/>
                        </a:rPr>
                        <a:t>File Type</a:t>
                      </a:r>
                      <a:r>
                        <a:rPr lang="en-US" sz="2600" b="0" baseline="0" dirty="0">
                          <a:solidFill>
                            <a:schemeClr val="bg2"/>
                          </a:solidFill>
                          <a:latin typeface="BentonSans Book"/>
                        </a:rPr>
                        <a:t> and Extension</a:t>
                      </a:r>
                      <a:endParaRPr lang="en-US" sz="2600" b="0" dirty="0">
                        <a:solidFill>
                          <a:schemeClr val="bg2"/>
                        </a:solidFill>
                        <a:latin typeface="BentonSans Book"/>
                      </a:endParaRP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Description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857287">
                <a:tc>
                  <a:txBody>
                    <a:bodyPr/>
                    <a:lstStyle/>
                    <a:p>
                      <a:pPr marL="0" marR="0" algn="ctr">
                        <a:lnSpc>
                          <a:spcPts val="1400"/>
                        </a:lnSpc>
                        <a:spcBef>
                          <a:spcPts val="0"/>
                        </a:spcBef>
                        <a:spcAft>
                          <a:spcPts val="1000"/>
                        </a:spcAft>
                      </a:pPr>
                      <a:r>
                        <a:rPr lang="en-US" sz="2000" b="1" kern="1200" dirty="0">
                          <a:solidFill>
                            <a:schemeClr val="tx1"/>
                          </a:solidFill>
                          <a:latin typeface="+mn-lt"/>
                          <a:ea typeface="+mn-ea"/>
                          <a:cs typeface="+mn-cs"/>
                        </a:rPr>
                        <a:t>Tableau Workbooks (.twb)</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Contain one or more worksheets and dashboards and always refer to data outside of the workbook itself.</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71334">
                <a:tc>
                  <a:txBody>
                    <a:bodyPr/>
                    <a:lstStyle/>
                    <a:p>
                      <a:pPr marL="0" marR="0" algn="ctr">
                        <a:spcBef>
                          <a:spcPts val="0"/>
                        </a:spcBef>
                        <a:spcAft>
                          <a:spcPts val="0"/>
                        </a:spcAft>
                      </a:pPr>
                      <a:r>
                        <a:rPr lang="en-US" sz="2000" b="1" kern="1200" dirty="0">
                          <a:solidFill>
                            <a:schemeClr val="tx1"/>
                          </a:solidFill>
                          <a:latin typeface="+mn-lt"/>
                          <a:ea typeface="+mn-ea"/>
                          <a:cs typeface="+mn-cs"/>
                        </a:rPr>
                        <a:t>Tableau Packaged </a:t>
                      </a:r>
                      <a:br>
                        <a:rPr lang="en-US" sz="2000" b="1" kern="1200" dirty="0">
                          <a:solidFill>
                            <a:schemeClr val="tx1"/>
                          </a:solidFill>
                          <a:latin typeface="+mn-lt"/>
                          <a:ea typeface="+mn-ea"/>
                          <a:cs typeface="+mn-cs"/>
                        </a:rPr>
                      </a:br>
                      <a:r>
                        <a:rPr lang="en-US" sz="2000" b="1" kern="1200" dirty="0">
                          <a:solidFill>
                            <a:schemeClr val="tx1"/>
                          </a:solidFill>
                          <a:latin typeface="+mn-lt"/>
                          <a:ea typeface="+mn-ea"/>
                          <a:cs typeface="+mn-cs"/>
                        </a:rPr>
                        <a:t>Workbooks (.twbx)</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Contain a workbook along with any supporting local file data sources and background images. This format is the best way to package your work for sharing with others who don’t have access to the data.</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849548">
                <a:tc>
                  <a:txBody>
                    <a:bodyPr/>
                    <a:lstStyle/>
                    <a:p>
                      <a:pPr marL="0" marR="0" algn="ctr">
                        <a:spcBef>
                          <a:spcPts val="0"/>
                        </a:spcBef>
                        <a:spcAft>
                          <a:spcPts val="0"/>
                        </a:spcAft>
                      </a:pPr>
                      <a:r>
                        <a:rPr lang="en-US" sz="2000" b="1" kern="1200" dirty="0">
                          <a:solidFill>
                            <a:schemeClr val="tx1"/>
                          </a:solidFill>
                          <a:latin typeface="+mn-lt"/>
                          <a:ea typeface="+mn-ea"/>
                          <a:cs typeface="+mn-cs"/>
                        </a:rPr>
                        <a:t>Tableau Bookmark (.tbm) </a:t>
                      </a:r>
                      <a:br>
                        <a:rPr lang="en-US" sz="2000" b="1" kern="1200" dirty="0">
                          <a:solidFill>
                            <a:schemeClr val="tx1"/>
                          </a:solidFill>
                          <a:latin typeface="+mn-lt"/>
                          <a:ea typeface="+mn-ea"/>
                          <a:cs typeface="+mn-cs"/>
                        </a:rPr>
                      </a:br>
                      <a:r>
                        <a:rPr lang="en-US" sz="2000" b="1" kern="1200" dirty="0">
                          <a:solidFill>
                            <a:schemeClr val="tx1"/>
                          </a:solidFill>
                          <a:latin typeface="+mn-lt"/>
                          <a:ea typeface="+mn-ea"/>
                          <a:cs typeface="+mn-cs"/>
                        </a:rPr>
                        <a:t>files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0"/>
                        </a:spcAft>
                      </a:pPr>
                      <a:r>
                        <a:rPr lang="en-US" sz="2000" kern="1200" dirty="0">
                          <a:solidFill>
                            <a:schemeClr val="tx1"/>
                          </a:solidFill>
                          <a:latin typeface="+mn-lt"/>
                          <a:ea typeface="+mn-ea"/>
                          <a:cs typeface="+mn-cs"/>
                        </a:rPr>
                        <a:t>Contain a single worksheet and are an easy way to quickly share work between workbooks.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825735">
                <a:tc>
                  <a:txBody>
                    <a:bodyPr/>
                    <a:lstStyle/>
                    <a:p>
                      <a:pPr marL="0" marR="0" algn="ctr">
                        <a:spcBef>
                          <a:spcPts val="0"/>
                        </a:spcBef>
                        <a:spcAft>
                          <a:spcPts val="0"/>
                        </a:spcAft>
                      </a:pPr>
                      <a:r>
                        <a:rPr lang="en-US" sz="2000" b="1" kern="1200" dirty="0">
                          <a:solidFill>
                            <a:schemeClr val="tx1"/>
                          </a:solidFill>
                          <a:latin typeface="+mn-lt"/>
                          <a:ea typeface="+mn-ea"/>
                          <a:cs typeface="+mn-cs"/>
                        </a:rPr>
                        <a:t>Tableau Data Extract files (.hyper or legacy .</a:t>
                      </a:r>
                      <a:r>
                        <a:rPr lang="en-US" sz="2000" b="1" kern="1200" dirty="0" err="1">
                          <a:solidFill>
                            <a:schemeClr val="tx1"/>
                          </a:solidFill>
                          <a:latin typeface="+mn-lt"/>
                          <a:ea typeface="+mn-ea"/>
                          <a:cs typeface="+mn-cs"/>
                        </a:rPr>
                        <a:t>tde</a:t>
                      </a:r>
                      <a:r>
                        <a:rPr lang="en-US" sz="2000" b="1" kern="1200">
                          <a:solidFill>
                            <a:schemeClr val="tx1"/>
                          </a:solidFill>
                          <a:latin typeface="+mn-lt"/>
                          <a:ea typeface="+mn-ea"/>
                          <a:cs typeface="+mn-cs"/>
                        </a:rPr>
                        <a:t>)</a:t>
                      </a:r>
                      <a:endParaRPr lang="en-US" sz="2000" b="1" kern="1200" dirty="0">
                        <a:solidFill>
                          <a:schemeClr val="tx1"/>
                        </a:solidFill>
                        <a:latin typeface="+mn-lt"/>
                        <a:ea typeface="+mn-ea"/>
                        <a:cs typeface="+mn-cs"/>
                      </a:endParaRP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Local copy of an entire data source or a subset that you can use to share data or work offline.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1244386">
                <a:tc>
                  <a:txBody>
                    <a:bodyPr/>
                    <a:lstStyle/>
                    <a:p>
                      <a:pPr marL="0" marR="0" algn="ctr">
                        <a:spcBef>
                          <a:spcPts val="0"/>
                        </a:spcBef>
                        <a:spcAft>
                          <a:spcPts val="0"/>
                        </a:spcAft>
                      </a:pPr>
                      <a:r>
                        <a:rPr lang="en-US" sz="2000" b="1" kern="1200" dirty="0">
                          <a:solidFill>
                            <a:schemeClr val="tx1"/>
                          </a:solidFill>
                          <a:latin typeface="+mn-lt"/>
                          <a:ea typeface="+mn-ea"/>
                          <a:cs typeface="+mn-cs"/>
                        </a:rPr>
                        <a:t>Tableau Data Connection </a:t>
                      </a:r>
                      <a:br>
                        <a:rPr lang="en-US" sz="2000" b="1" kern="1200" dirty="0">
                          <a:solidFill>
                            <a:schemeClr val="tx1"/>
                          </a:solidFill>
                          <a:latin typeface="+mn-lt"/>
                          <a:ea typeface="+mn-ea"/>
                          <a:cs typeface="+mn-cs"/>
                        </a:rPr>
                      </a:br>
                      <a:r>
                        <a:rPr lang="en-US" sz="2000" b="1" kern="1200" dirty="0">
                          <a:solidFill>
                            <a:schemeClr val="tx1"/>
                          </a:solidFill>
                          <a:latin typeface="+mn-lt"/>
                          <a:ea typeface="+mn-ea"/>
                          <a:cs typeface="+mn-cs"/>
                        </a:rPr>
                        <a:t>(.tds) files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l" defTabSz="1306221" rtl="0" eaLnBrk="1" latinLnBrk="0" hangingPunct="1">
                        <a:lnSpc>
                          <a:spcPct val="100000"/>
                        </a:lnSpc>
                        <a:spcBef>
                          <a:spcPts val="0"/>
                        </a:spcBef>
                        <a:spcAft>
                          <a:spcPts val="1000"/>
                        </a:spcAft>
                      </a:pPr>
                      <a:r>
                        <a:rPr lang="en-US" sz="2000" kern="1200" dirty="0">
                          <a:solidFill>
                            <a:schemeClr val="tx1"/>
                          </a:solidFill>
                          <a:latin typeface="+mn-lt"/>
                          <a:ea typeface="+mn-ea"/>
                          <a:cs typeface="+mn-cs"/>
                        </a:rPr>
                        <a:t>Shortcuts for data sources used often.</a:t>
                      </a:r>
                      <a:r>
                        <a:rPr lang="en-US" sz="2000" kern="1200" baseline="0" dirty="0">
                          <a:solidFill>
                            <a:schemeClr val="tx1"/>
                          </a:solidFill>
                          <a:latin typeface="+mn-lt"/>
                          <a:ea typeface="+mn-ea"/>
                          <a:cs typeface="+mn-cs"/>
                        </a:rPr>
                        <a:t> C</a:t>
                      </a:r>
                      <a:r>
                        <a:rPr lang="en-US" sz="2000" kern="1200" dirty="0">
                          <a:solidFill>
                            <a:schemeClr val="tx1"/>
                          </a:solidFill>
                          <a:latin typeface="+mn-lt"/>
                          <a:ea typeface="+mn-ea"/>
                          <a:cs typeface="+mn-cs"/>
                        </a:rPr>
                        <a:t>ontain just the information you need to connect to the data sources such as data source type, location, and custom fields.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
        <p:nvSpPr>
          <p:cNvPr id="5" name="Text Placeholder 4"/>
          <p:cNvSpPr>
            <a:spLocks noGrp="1"/>
          </p:cNvSpPr>
          <p:nvPr>
            <p:ph type="body" sz="quarter" idx="4294967295"/>
          </p:nvPr>
        </p:nvSpPr>
        <p:spPr>
          <a:xfrm>
            <a:off x="1360488" y="598488"/>
            <a:ext cx="13269912" cy="563562"/>
          </a:xfrm>
        </p:spPr>
        <p:txBody>
          <a:bodyPr/>
          <a:lstStyle/>
          <a:p>
            <a:pPr marL="0" indent="0">
              <a:buNone/>
            </a:pPr>
            <a:r>
              <a:rPr lang="en-US" dirty="0"/>
              <a:t>Tableau File Types and Extensions</a:t>
            </a:r>
          </a:p>
        </p:txBody>
      </p:sp>
    </p:spTree>
    <p:extLst>
      <p:ext uri="{BB962C8B-B14F-4D97-AF65-F5344CB8AC3E}">
        <p14:creationId xmlns:p14="http://schemas.microsoft.com/office/powerpoint/2010/main" val="2463354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lstStyle/>
          <a:p>
            <a:pPr marL="0" indent="0">
              <a:buNone/>
            </a:pPr>
            <a:r>
              <a:rPr lang="en-US" dirty="0"/>
              <a:t>Creating a Live Data Connection</a:t>
            </a:r>
          </a:p>
        </p:txBody>
      </p:sp>
      <p:sp>
        <p:nvSpPr>
          <p:cNvPr id="12" name="Content Placeholder 4"/>
          <p:cNvSpPr txBox="1">
            <a:spLocks/>
          </p:cNvSpPr>
          <p:nvPr/>
        </p:nvSpPr>
        <p:spPr>
          <a:xfrm>
            <a:off x="704476" y="1887752"/>
            <a:ext cx="6649347" cy="3040832"/>
          </a:xfrm>
          <a:prstGeom prst="rect">
            <a:avLst/>
          </a:prstGeom>
        </p:spPr>
        <p:txBody>
          <a:bodyPr wrap="square" lIns="0" tIns="0" rIns="0" bIns="0">
            <a:spAutoFit/>
          </a:bodyPr>
          <a:lstStyle>
            <a:lvl1pPr marL="0" indent="0" algn="l" defTabSz="1304925" rtl="0" eaLnBrk="1" fontAlgn="base" hangingPunct="1">
              <a:spcBef>
                <a:spcPct val="20000"/>
              </a:spcBef>
              <a:spcAft>
                <a:spcPct val="0"/>
              </a:spcAft>
              <a:buSzPct val="100000"/>
              <a:buFont typeface="Arial"/>
              <a:buNone/>
              <a:defRPr sz="2800" kern="1200">
                <a:solidFill>
                  <a:schemeClr val="accent5"/>
                </a:solidFill>
                <a:latin typeface="Merriweather Light"/>
                <a:ea typeface="ＭＳ Ｐゴシック" charset="0"/>
                <a:cs typeface="Merriweather Light"/>
              </a:defRPr>
            </a:lvl1pPr>
            <a:lvl2pPr marL="339725" indent="0" algn="l" defTabSz="1304925" rtl="0" eaLnBrk="1" fontAlgn="base" hangingPunct="1">
              <a:spcBef>
                <a:spcPct val="20000"/>
              </a:spcBef>
              <a:spcAft>
                <a:spcPct val="0"/>
              </a:spcAft>
              <a:buSzPct val="100000"/>
              <a:buFont typeface="Arial"/>
              <a:buNone/>
              <a:defRPr sz="2400" kern="1200">
                <a:solidFill>
                  <a:schemeClr val="accent5"/>
                </a:solidFill>
                <a:latin typeface="+mn-lt"/>
                <a:ea typeface="ＭＳ Ｐゴシック" charset="0"/>
                <a:cs typeface="+mn-cs"/>
              </a:defRPr>
            </a:lvl2pPr>
            <a:lvl3pPr marL="692150" indent="0" algn="l" defTabSz="1304925" rtl="0" eaLnBrk="1" fontAlgn="base" hangingPunct="1">
              <a:spcBef>
                <a:spcPct val="20000"/>
              </a:spcBef>
              <a:spcAft>
                <a:spcPct val="0"/>
              </a:spcAft>
              <a:buSzPct val="100000"/>
              <a:buFont typeface="Arial"/>
              <a:buNone/>
              <a:defRPr sz="2100" kern="1200">
                <a:solidFill>
                  <a:schemeClr val="accent5"/>
                </a:solidFill>
                <a:latin typeface="+mn-lt"/>
                <a:ea typeface="ＭＳ Ｐゴシック" charset="0"/>
                <a:cs typeface="+mn-cs"/>
              </a:defRPr>
            </a:lvl3pPr>
            <a:lvl4pPr marL="1384301" indent="0" algn="l" defTabSz="1304925" rtl="0" eaLnBrk="1" fontAlgn="base" hangingPunct="1">
              <a:spcBef>
                <a:spcPct val="20000"/>
              </a:spcBef>
              <a:spcAft>
                <a:spcPct val="0"/>
              </a:spcAft>
              <a:buSzPct val="100000"/>
              <a:buFont typeface="Arial"/>
              <a:buNone/>
              <a:defRPr sz="1800" kern="120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spcBef>
                <a:spcPts val="0"/>
              </a:spcBef>
              <a:spcAft>
                <a:spcPts val="1800"/>
              </a:spcAft>
            </a:pPr>
            <a:r>
              <a:rPr lang="en-US" sz="3200" dirty="0"/>
              <a:t>Types of connections</a:t>
            </a:r>
          </a:p>
          <a:p>
            <a:pPr marL="457200" lvl="1" indent="-228600">
              <a:spcBef>
                <a:spcPts val="0"/>
              </a:spcBef>
              <a:spcAft>
                <a:spcPts val="1800"/>
              </a:spcAft>
              <a:buFont typeface="Arial" panose="020B0604020202020204" pitchFamily="34" charset="0"/>
              <a:buChar char="•"/>
            </a:pPr>
            <a:r>
              <a:rPr lang="en-US" dirty="0"/>
              <a:t>Connect to a file</a:t>
            </a:r>
          </a:p>
          <a:p>
            <a:pPr marL="457200" lvl="1" indent="-228600">
              <a:spcBef>
                <a:spcPts val="0"/>
              </a:spcBef>
              <a:spcAft>
                <a:spcPts val="1800"/>
              </a:spcAft>
              <a:buFont typeface="Arial" panose="020B0604020202020204" pitchFamily="34" charset="0"/>
              <a:buChar char="•"/>
            </a:pPr>
            <a:r>
              <a:rPr lang="en-US" dirty="0"/>
              <a:t>Connect to a server</a:t>
            </a:r>
          </a:p>
          <a:p>
            <a:pPr marL="457200" lvl="1" indent="-228600">
              <a:spcBef>
                <a:spcPts val="0"/>
              </a:spcBef>
              <a:spcAft>
                <a:spcPts val="1800"/>
              </a:spcAft>
              <a:buFont typeface="Arial" panose="020B0604020202020204" pitchFamily="34" charset="0"/>
              <a:buChar char="•"/>
            </a:pPr>
            <a:r>
              <a:rPr lang="en-US" dirty="0"/>
              <a:t>Connect to a saved data source</a:t>
            </a:r>
          </a:p>
          <a:p>
            <a:endParaRPr lang="en-US" dirty="0"/>
          </a:p>
        </p:txBody>
      </p:sp>
      <p:pic>
        <p:nvPicPr>
          <p:cNvPr id="3" name="Picture 2"/>
          <p:cNvPicPr>
            <a:picLocks noChangeAspect="1"/>
          </p:cNvPicPr>
          <p:nvPr/>
        </p:nvPicPr>
        <p:blipFill>
          <a:blip r:embed="rId3"/>
          <a:srcRect/>
          <a:stretch/>
        </p:blipFill>
        <p:spPr>
          <a:xfrm>
            <a:off x="6754632" y="1514220"/>
            <a:ext cx="1804308" cy="5690511"/>
          </a:xfrm>
          <a:prstGeom prst="rect">
            <a:avLst/>
          </a:prstGeom>
        </p:spPr>
      </p:pic>
    </p:spTree>
    <p:extLst>
      <p:ext uri="{BB962C8B-B14F-4D97-AF65-F5344CB8AC3E}">
        <p14:creationId xmlns:p14="http://schemas.microsoft.com/office/powerpoint/2010/main" val="4216518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360488" y="598488"/>
            <a:ext cx="13269912" cy="577850"/>
          </a:xfrm>
        </p:spPr>
        <p:txBody>
          <a:bodyPr/>
          <a:lstStyle/>
          <a:p>
            <a:pPr marL="0" indent="0">
              <a:buNone/>
            </a:pPr>
            <a:r>
              <a:rPr lang="en-US" dirty="0"/>
              <a:t>Saving and Editing a Data Source</a:t>
            </a:r>
          </a:p>
        </p:txBody>
      </p:sp>
      <p:sp>
        <p:nvSpPr>
          <p:cNvPr id="2" name="Content Placeholder 1"/>
          <p:cNvSpPr>
            <a:spLocks noGrp="1"/>
          </p:cNvSpPr>
          <p:nvPr>
            <p:ph idx="4294967295"/>
          </p:nvPr>
        </p:nvSpPr>
        <p:spPr>
          <a:xfrm>
            <a:off x="1355725" y="1893888"/>
            <a:ext cx="13274675" cy="4443117"/>
          </a:xfrm>
        </p:spPr>
        <p:txBody>
          <a:bodyPr/>
          <a:lstStyle/>
          <a:p>
            <a:pPr marL="0" indent="0">
              <a:buNone/>
            </a:pPr>
            <a:r>
              <a:rPr lang="en-US" sz="3200" b="1" dirty="0">
                <a:latin typeface="+mn-lt"/>
              </a:rPr>
              <a:t>Tableau Data Source (.tds) file contains:</a:t>
            </a:r>
          </a:p>
          <a:p>
            <a:pPr marL="914400" lvl="1" indent="-346075">
              <a:buFont typeface="Arial" panose="020B0604020202020204" pitchFamily="34" charset="0"/>
              <a:buChar char="•"/>
            </a:pPr>
            <a:r>
              <a:rPr lang="en-US" dirty="0"/>
              <a:t>Modifications you've made to a data source, such as changing default properties or renaming a field (but not the data itself),</a:t>
            </a:r>
          </a:p>
          <a:p>
            <a:pPr marL="914400" lvl="1" indent="-346075">
              <a:buFont typeface="Arial" panose="020B0604020202020204" pitchFamily="34" charset="0"/>
              <a:buChar char="•"/>
            </a:pPr>
            <a:r>
              <a:rPr lang="en-US" dirty="0"/>
              <a:t>Parameters, calculated fields, groups, hierarchies, bins, or sets you've created.</a:t>
            </a:r>
            <a:endParaRPr lang="en-US" b="1" dirty="0"/>
          </a:p>
          <a:p>
            <a:pPr marL="0" indent="0">
              <a:spcBef>
                <a:spcPts val="2400"/>
              </a:spcBef>
              <a:buNone/>
            </a:pPr>
            <a:r>
              <a:rPr lang="en-US" sz="3200" b="1" dirty="0">
                <a:latin typeface="+mn-lt"/>
              </a:rPr>
              <a:t>Saving options:</a:t>
            </a:r>
          </a:p>
          <a:p>
            <a:pPr marL="692150" lvl="1" indent="-1588"/>
            <a:r>
              <a:rPr lang="en-US" dirty="0"/>
              <a:t>Locally for personal use:</a:t>
            </a:r>
          </a:p>
          <a:p>
            <a:pPr marL="1371600" lvl="2" indent="-346075">
              <a:buFont typeface="Arial" panose="020B0604020202020204" pitchFamily="34" charset="0"/>
              <a:buChar char="•"/>
            </a:pPr>
            <a:r>
              <a:rPr lang="en-US" sz="2400" dirty="0"/>
              <a:t>Changes to data source are not inherited.</a:t>
            </a:r>
          </a:p>
          <a:p>
            <a:pPr marL="692150" lvl="1" indent="-1588"/>
            <a:r>
              <a:rPr lang="en-US" dirty="0"/>
              <a:t>Exported to Tableau Server for work group sharing:</a:t>
            </a:r>
          </a:p>
          <a:p>
            <a:pPr marL="1371600" lvl="2" indent="-346075">
              <a:buFont typeface="Arial" panose="020B0604020202020204" pitchFamily="34" charset="0"/>
              <a:buChar char="•"/>
            </a:pPr>
            <a:r>
              <a:rPr lang="en-US" sz="2400" dirty="0"/>
              <a:t>Subsequent workbooks can inherit data source changes.</a:t>
            </a:r>
          </a:p>
        </p:txBody>
      </p:sp>
    </p:spTree>
    <p:extLst>
      <p:ext uri="{BB962C8B-B14F-4D97-AF65-F5344CB8AC3E}">
        <p14:creationId xmlns:p14="http://schemas.microsoft.com/office/powerpoint/2010/main" val="349775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4294967295"/>
          </p:nvPr>
        </p:nvSpPr>
        <p:spPr>
          <a:xfrm>
            <a:off x="1360488" y="598488"/>
            <a:ext cx="13269912" cy="577850"/>
          </a:xfrm>
        </p:spPr>
        <p:txBody>
          <a:bodyPr/>
          <a:lstStyle/>
          <a:p>
            <a:pPr marL="0" indent="0">
              <a:buNone/>
            </a:pPr>
            <a:r>
              <a:rPr lang="en-US" dirty="0"/>
              <a:t>Modifying Data Attributes</a:t>
            </a:r>
          </a:p>
        </p:txBody>
      </p:sp>
      <p:sp>
        <p:nvSpPr>
          <p:cNvPr id="4" name="Content Placeholder 3"/>
          <p:cNvSpPr>
            <a:spLocks noGrp="1"/>
          </p:cNvSpPr>
          <p:nvPr>
            <p:ph idx="4294967295"/>
          </p:nvPr>
        </p:nvSpPr>
        <p:spPr>
          <a:xfrm>
            <a:off x="1021190" y="1528828"/>
            <a:ext cx="10434638" cy="1384300"/>
          </a:xfrm>
        </p:spPr>
        <p:txBody>
          <a:bodyPr>
            <a:normAutofit lnSpcReduction="10000"/>
          </a:bodyPr>
          <a:lstStyle/>
          <a:p>
            <a:pPr indent="0">
              <a:buNone/>
            </a:pPr>
            <a:r>
              <a:rPr lang="en-US" sz="3200" b="1" dirty="0"/>
              <a:t>Examples:</a:t>
            </a:r>
          </a:p>
          <a:p>
            <a:pPr marL="692150" lvl="1"/>
            <a:r>
              <a:rPr lang="en-US" dirty="0"/>
              <a:t>Organize dimensions and measures with folders.</a:t>
            </a:r>
          </a:p>
          <a:p>
            <a:pPr marL="692150" lvl="1">
              <a:spcAft>
                <a:spcPts val="1200"/>
              </a:spcAft>
            </a:pPr>
            <a:r>
              <a:rPr lang="en-US" dirty="0"/>
              <a:t>Change a measure to a dimension, or a dimension to a measure.</a:t>
            </a:r>
          </a:p>
        </p:txBody>
      </p:sp>
      <p:sp>
        <p:nvSpPr>
          <p:cNvPr id="5" name="Content Placeholder 3"/>
          <p:cNvSpPr txBox="1">
            <a:spLocks/>
          </p:cNvSpPr>
          <p:nvPr/>
        </p:nvSpPr>
        <p:spPr>
          <a:xfrm>
            <a:off x="2063137" y="3172825"/>
            <a:ext cx="8350743" cy="1831271"/>
          </a:xfrm>
          <a:prstGeom prst="rect">
            <a:avLst/>
          </a:prstGeom>
        </p:spPr>
        <p:txBody>
          <a:bodyPr wrap="square" lIns="0" tIns="0" rIns="0" bIns="0">
            <a:spAutoFit/>
          </a:bodyPr>
          <a:lstStyle>
            <a:lvl1pPr marL="6350" indent="0" algn="l" defTabSz="1304925" rtl="0" eaLnBrk="1" fontAlgn="base" hangingPunct="1">
              <a:spcBef>
                <a:spcPts val="0"/>
              </a:spcBef>
              <a:spcAft>
                <a:spcPts val="600"/>
              </a:spcAft>
              <a:buSzPct val="100000"/>
              <a:buFont typeface="+mj-lt"/>
              <a:buNone/>
              <a:tabLst/>
              <a:defRPr sz="2800" b="0" i="0" kern="1200" baseline="0">
                <a:solidFill>
                  <a:srgbClr val="4C4C4C"/>
                </a:solidFill>
                <a:latin typeface="Merriweather Light"/>
                <a:ea typeface="ＭＳ Ｐゴシック" charset="0"/>
                <a:cs typeface="Merriweather Light"/>
              </a:defRPr>
            </a:lvl1pPr>
            <a:lvl2pPr marL="288925" indent="0" algn="l" defTabSz="1304925" rtl="0" eaLnBrk="1" fontAlgn="base" hangingPunct="1">
              <a:spcBef>
                <a:spcPts val="0"/>
              </a:spcBef>
              <a:spcAft>
                <a:spcPts val="600"/>
              </a:spcAft>
              <a:buSzPct val="100000"/>
              <a:buFont typeface="+mj-lt"/>
              <a:buNone/>
              <a:defRPr sz="2400" kern="1200" baseline="0">
                <a:solidFill>
                  <a:schemeClr val="accent5"/>
                </a:solidFill>
                <a:latin typeface="+mn-lt"/>
                <a:ea typeface="ＭＳ Ｐゴシック" charset="0"/>
                <a:cs typeface="+mn-cs"/>
              </a:defRPr>
            </a:lvl2pPr>
            <a:lvl3pPr marL="512763" indent="0" algn="l" defTabSz="1304925" rtl="0" eaLnBrk="1" fontAlgn="base" hangingPunct="1">
              <a:spcBef>
                <a:spcPts val="0"/>
              </a:spcBef>
              <a:spcAft>
                <a:spcPts val="600"/>
              </a:spcAft>
              <a:buSzPct val="100000"/>
              <a:buFont typeface="+mj-lt"/>
              <a:buNone/>
              <a:defRPr sz="2100" kern="1200" baseline="0">
                <a:solidFill>
                  <a:schemeClr val="accent5"/>
                </a:solidFill>
                <a:latin typeface="+mn-lt"/>
                <a:ea typeface="ＭＳ Ｐゴシック" charset="0"/>
                <a:cs typeface="+mn-cs"/>
              </a:defRPr>
            </a:lvl3pPr>
            <a:lvl4pPr marL="741363" indent="0" algn="l" defTabSz="1304925" rtl="0" eaLnBrk="1" fontAlgn="base" hangingPunct="1">
              <a:spcBef>
                <a:spcPts val="0"/>
              </a:spcBef>
              <a:spcAft>
                <a:spcPts val="600"/>
              </a:spcAft>
              <a:buSzPct val="100000"/>
              <a:buFont typeface="+mj-lt"/>
              <a:buNone/>
              <a:defRPr sz="1800" kern="1200" baseline="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r>
              <a:rPr lang="en-US" sz="3200" dirty="0"/>
              <a:t>Set the default properties for a measure:</a:t>
            </a:r>
          </a:p>
          <a:p>
            <a:pPr marL="914400" lvl="2" indent="-228600">
              <a:buFont typeface="Arial" panose="020B0604020202020204" pitchFamily="34" charset="0"/>
              <a:buChar char="•"/>
            </a:pPr>
            <a:r>
              <a:rPr lang="en-US" sz="2400" dirty="0"/>
              <a:t>Comment</a:t>
            </a:r>
          </a:p>
          <a:p>
            <a:pPr marL="914400" lvl="2" indent="-228600">
              <a:buFont typeface="Arial" panose="020B0604020202020204" pitchFamily="34" charset="0"/>
              <a:buChar char="•"/>
            </a:pPr>
            <a:r>
              <a:rPr lang="en-US" sz="2400" dirty="0"/>
              <a:t>Color</a:t>
            </a:r>
          </a:p>
          <a:p>
            <a:pPr marL="914400" lvl="2" indent="-228600">
              <a:spcAft>
                <a:spcPts val="1200"/>
              </a:spcAft>
              <a:buFont typeface="Arial" panose="020B0604020202020204" pitchFamily="34" charset="0"/>
              <a:buChar char="•"/>
            </a:pPr>
            <a:r>
              <a:rPr lang="en-US" sz="2400" dirty="0"/>
              <a:t>Number Format</a:t>
            </a:r>
          </a:p>
        </p:txBody>
      </p:sp>
      <p:sp>
        <p:nvSpPr>
          <p:cNvPr id="6" name="Content Placeholder 3"/>
          <p:cNvSpPr txBox="1">
            <a:spLocks/>
          </p:cNvSpPr>
          <p:nvPr/>
        </p:nvSpPr>
        <p:spPr>
          <a:xfrm>
            <a:off x="1971929" y="5316473"/>
            <a:ext cx="10434817" cy="1384995"/>
          </a:xfrm>
          <a:prstGeom prst="rect">
            <a:avLst/>
          </a:prstGeom>
        </p:spPr>
        <p:txBody>
          <a:bodyPr wrap="square" lIns="0" tIns="0" rIns="0" bIns="0">
            <a:spAutoFit/>
          </a:bodyPr>
          <a:lstStyle>
            <a:lvl1pPr marL="6350" indent="0" algn="l" defTabSz="1304925" rtl="0" eaLnBrk="1" fontAlgn="base" hangingPunct="1">
              <a:spcBef>
                <a:spcPts val="0"/>
              </a:spcBef>
              <a:spcAft>
                <a:spcPts val="600"/>
              </a:spcAft>
              <a:buSzPct val="100000"/>
              <a:buFont typeface="+mj-lt"/>
              <a:buNone/>
              <a:tabLst/>
              <a:defRPr sz="2800" b="0" i="0" kern="1200" baseline="0">
                <a:solidFill>
                  <a:srgbClr val="4C4C4C"/>
                </a:solidFill>
                <a:latin typeface="Merriweather Light"/>
                <a:ea typeface="ＭＳ Ｐゴシック" charset="0"/>
                <a:cs typeface="Merriweather Light"/>
              </a:defRPr>
            </a:lvl1pPr>
            <a:lvl2pPr marL="288925" indent="0" algn="l" defTabSz="1304925" rtl="0" eaLnBrk="1" fontAlgn="base" hangingPunct="1">
              <a:spcBef>
                <a:spcPts val="0"/>
              </a:spcBef>
              <a:spcAft>
                <a:spcPts val="600"/>
              </a:spcAft>
              <a:buSzPct val="100000"/>
              <a:buFont typeface="+mj-lt"/>
              <a:buNone/>
              <a:defRPr sz="2400" kern="1200" baseline="0">
                <a:solidFill>
                  <a:schemeClr val="accent5"/>
                </a:solidFill>
                <a:latin typeface="+mn-lt"/>
                <a:ea typeface="ＭＳ Ｐゴシック" charset="0"/>
                <a:cs typeface="+mn-cs"/>
              </a:defRPr>
            </a:lvl2pPr>
            <a:lvl3pPr marL="512763" indent="0" algn="l" defTabSz="1304925" rtl="0" eaLnBrk="1" fontAlgn="base" hangingPunct="1">
              <a:spcBef>
                <a:spcPts val="0"/>
              </a:spcBef>
              <a:spcAft>
                <a:spcPts val="600"/>
              </a:spcAft>
              <a:buSzPct val="100000"/>
              <a:buFont typeface="+mj-lt"/>
              <a:buNone/>
              <a:defRPr sz="2100" kern="1200" baseline="0">
                <a:solidFill>
                  <a:schemeClr val="accent5"/>
                </a:solidFill>
                <a:latin typeface="+mn-lt"/>
                <a:ea typeface="ＭＳ Ｐゴシック" charset="0"/>
                <a:cs typeface="+mn-cs"/>
              </a:defRPr>
            </a:lvl3pPr>
            <a:lvl4pPr marL="741363" indent="0" algn="l" defTabSz="1304925" rtl="0" eaLnBrk="1" fontAlgn="base" hangingPunct="1">
              <a:spcBef>
                <a:spcPts val="0"/>
              </a:spcBef>
              <a:spcAft>
                <a:spcPts val="600"/>
              </a:spcAft>
              <a:buSzPct val="100000"/>
              <a:buFont typeface="+mj-lt"/>
              <a:buNone/>
              <a:defRPr sz="1800" kern="1200" baseline="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r>
              <a:rPr lang="en-US" sz="3200" dirty="0"/>
              <a:t>Set the default properties for a dimension:</a:t>
            </a:r>
          </a:p>
          <a:p>
            <a:pPr marL="914400" lvl="2" indent="-228600">
              <a:buFont typeface="Arial" panose="020B0604020202020204" pitchFamily="34" charset="0"/>
              <a:buChar char="•"/>
            </a:pPr>
            <a:r>
              <a:rPr lang="en-US" sz="2400" dirty="0"/>
              <a:t>Comment</a:t>
            </a:r>
          </a:p>
          <a:p>
            <a:pPr marL="914400" lvl="2" indent="-228600">
              <a:buFont typeface="Arial" panose="020B0604020202020204" pitchFamily="34" charset="0"/>
              <a:buChar char="•"/>
            </a:pPr>
            <a:r>
              <a:rPr lang="en-US" sz="2400" dirty="0"/>
              <a:t>Color</a:t>
            </a:r>
          </a:p>
        </p:txBody>
      </p:sp>
      <p:sp>
        <p:nvSpPr>
          <p:cNvPr id="7" name="Content Placeholder 3"/>
          <p:cNvSpPr txBox="1">
            <a:spLocks/>
          </p:cNvSpPr>
          <p:nvPr/>
        </p:nvSpPr>
        <p:spPr>
          <a:xfrm>
            <a:off x="5028112" y="3706996"/>
            <a:ext cx="3245343" cy="815608"/>
          </a:xfrm>
          <a:prstGeom prst="rect">
            <a:avLst/>
          </a:prstGeom>
        </p:spPr>
        <p:txBody>
          <a:bodyPr wrap="square" lIns="0" tIns="0" rIns="0" bIns="0">
            <a:spAutoFit/>
          </a:bodyPr>
          <a:lstStyle>
            <a:lvl1pPr marL="6350" indent="0" algn="l" defTabSz="1304925" rtl="0" eaLnBrk="1" fontAlgn="base" hangingPunct="1">
              <a:spcBef>
                <a:spcPts val="0"/>
              </a:spcBef>
              <a:spcAft>
                <a:spcPts val="600"/>
              </a:spcAft>
              <a:buSzPct val="100000"/>
              <a:buFont typeface="+mj-lt"/>
              <a:buNone/>
              <a:tabLst/>
              <a:defRPr sz="2800" b="0" i="0" kern="1200" baseline="0">
                <a:solidFill>
                  <a:srgbClr val="4C4C4C"/>
                </a:solidFill>
                <a:latin typeface="Merriweather Light"/>
                <a:ea typeface="ＭＳ Ｐゴシック" charset="0"/>
                <a:cs typeface="Merriweather Light"/>
              </a:defRPr>
            </a:lvl1pPr>
            <a:lvl2pPr marL="288925" indent="0" algn="l" defTabSz="1304925" rtl="0" eaLnBrk="1" fontAlgn="base" hangingPunct="1">
              <a:spcBef>
                <a:spcPts val="0"/>
              </a:spcBef>
              <a:spcAft>
                <a:spcPts val="600"/>
              </a:spcAft>
              <a:buSzPct val="100000"/>
              <a:buFont typeface="+mj-lt"/>
              <a:buNone/>
              <a:defRPr sz="2400" kern="1200" baseline="0">
                <a:solidFill>
                  <a:schemeClr val="accent5"/>
                </a:solidFill>
                <a:latin typeface="+mn-lt"/>
                <a:ea typeface="ＭＳ Ｐゴシック" charset="0"/>
                <a:cs typeface="+mn-cs"/>
              </a:defRPr>
            </a:lvl2pPr>
            <a:lvl3pPr marL="512763" indent="0" algn="l" defTabSz="1304925" rtl="0" eaLnBrk="1" fontAlgn="base" hangingPunct="1">
              <a:spcBef>
                <a:spcPts val="0"/>
              </a:spcBef>
              <a:spcAft>
                <a:spcPts val="600"/>
              </a:spcAft>
              <a:buSzPct val="100000"/>
              <a:buFont typeface="+mj-lt"/>
              <a:buNone/>
              <a:defRPr sz="2100" kern="1200" baseline="0">
                <a:solidFill>
                  <a:schemeClr val="accent5"/>
                </a:solidFill>
                <a:latin typeface="+mn-lt"/>
                <a:ea typeface="ＭＳ Ｐゴシック" charset="0"/>
                <a:cs typeface="+mn-cs"/>
              </a:defRPr>
            </a:lvl3pPr>
            <a:lvl4pPr marL="741363" indent="0" algn="l" defTabSz="1304925" rtl="0" eaLnBrk="1" fontAlgn="base" hangingPunct="1">
              <a:spcBef>
                <a:spcPts val="0"/>
              </a:spcBef>
              <a:spcAft>
                <a:spcPts val="600"/>
              </a:spcAft>
              <a:buSzPct val="100000"/>
              <a:buFont typeface="+mj-lt"/>
              <a:buNone/>
              <a:defRPr sz="1800" kern="1200" baseline="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914400" lvl="2" indent="-228600">
              <a:buFont typeface="Arial" panose="020B0604020202020204" pitchFamily="34" charset="0"/>
              <a:buChar char="•"/>
            </a:pPr>
            <a:r>
              <a:rPr lang="en-US" sz="2400" dirty="0"/>
              <a:t>Aggregation</a:t>
            </a:r>
          </a:p>
          <a:p>
            <a:pPr marL="914400" lvl="2" indent="-228600">
              <a:spcAft>
                <a:spcPts val="1200"/>
              </a:spcAft>
              <a:buFont typeface="Arial" panose="020B0604020202020204" pitchFamily="34" charset="0"/>
              <a:buChar char="•"/>
            </a:pPr>
            <a:r>
              <a:rPr lang="en-US" sz="2400" dirty="0"/>
              <a:t>Totals</a:t>
            </a:r>
          </a:p>
        </p:txBody>
      </p:sp>
      <p:sp>
        <p:nvSpPr>
          <p:cNvPr id="8" name="Content Placeholder 3"/>
          <p:cNvSpPr txBox="1">
            <a:spLocks/>
          </p:cNvSpPr>
          <p:nvPr/>
        </p:nvSpPr>
        <p:spPr>
          <a:xfrm>
            <a:off x="5210429" y="5885164"/>
            <a:ext cx="3562962" cy="815608"/>
          </a:xfrm>
          <a:prstGeom prst="rect">
            <a:avLst/>
          </a:prstGeom>
        </p:spPr>
        <p:txBody>
          <a:bodyPr wrap="square" lIns="0" tIns="0" rIns="0" bIns="0">
            <a:spAutoFit/>
          </a:bodyPr>
          <a:lstStyle>
            <a:lvl1pPr marL="6350" indent="0" algn="l" defTabSz="1304925" rtl="0" eaLnBrk="1" fontAlgn="base" hangingPunct="1">
              <a:spcBef>
                <a:spcPts val="0"/>
              </a:spcBef>
              <a:spcAft>
                <a:spcPts val="600"/>
              </a:spcAft>
              <a:buSzPct val="100000"/>
              <a:buFont typeface="+mj-lt"/>
              <a:buNone/>
              <a:tabLst/>
              <a:defRPr sz="2800" b="0" i="0" kern="1200" baseline="0">
                <a:solidFill>
                  <a:srgbClr val="4C4C4C"/>
                </a:solidFill>
                <a:latin typeface="Merriweather Light"/>
                <a:ea typeface="ＭＳ Ｐゴシック" charset="0"/>
                <a:cs typeface="Merriweather Light"/>
              </a:defRPr>
            </a:lvl1pPr>
            <a:lvl2pPr marL="288925" indent="0" algn="l" defTabSz="1304925" rtl="0" eaLnBrk="1" fontAlgn="base" hangingPunct="1">
              <a:spcBef>
                <a:spcPts val="0"/>
              </a:spcBef>
              <a:spcAft>
                <a:spcPts val="600"/>
              </a:spcAft>
              <a:buSzPct val="100000"/>
              <a:buFont typeface="+mj-lt"/>
              <a:buNone/>
              <a:defRPr sz="2400" kern="1200" baseline="0">
                <a:solidFill>
                  <a:schemeClr val="accent5"/>
                </a:solidFill>
                <a:latin typeface="+mn-lt"/>
                <a:ea typeface="ＭＳ Ｐゴシック" charset="0"/>
                <a:cs typeface="+mn-cs"/>
              </a:defRPr>
            </a:lvl2pPr>
            <a:lvl3pPr marL="512763" indent="0" algn="l" defTabSz="1304925" rtl="0" eaLnBrk="1" fontAlgn="base" hangingPunct="1">
              <a:spcBef>
                <a:spcPts val="0"/>
              </a:spcBef>
              <a:spcAft>
                <a:spcPts val="600"/>
              </a:spcAft>
              <a:buSzPct val="100000"/>
              <a:buFont typeface="+mj-lt"/>
              <a:buNone/>
              <a:defRPr sz="2100" kern="1200" baseline="0">
                <a:solidFill>
                  <a:schemeClr val="accent5"/>
                </a:solidFill>
                <a:latin typeface="+mn-lt"/>
                <a:ea typeface="ＭＳ Ｐゴシック" charset="0"/>
                <a:cs typeface="+mn-cs"/>
              </a:defRPr>
            </a:lvl3pPr>
            <a:lvl4pPr marL="741363" indent="0" algn="l" defTabSz="1304925" rtl="0" eaLnBrk="1" fontAlgn="base" hangingPunct="1">
              <a:spcBef>
                <a:spcPts val="0"/>
              </a:spcBef>
              <a:spcAft>
                <a:spcPts val="600"/>
              </a:spcAft>
              <a:buSzPct val="100000"/>
              <a:buFont typeface="+mj-lt"/>
              <a:buNone/>
              <a:defRPr sz="1800" kern="1200" baseline="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914400" lvl="2" indent="-228600">
              <a:buFont typeface="Arial" panose="020B0604020202020204" pitchFamily="34" charset="0"/>
              <a:buChar char="•"/>
            </a:pPr>
            <a:r>
              <a:rPr lang="en-US" sz="2400" dirty="0"/>
              <a:t>Shape</a:t>
            </a:r>
          </a:p>
          <a:p>
            <a:pPr marL="914400" lvl="2" indent="-228600">
              <a:buFont typeface="Arial" panose="020B0604020202020204" pitchFamily="34" charset="0"/>
              <a:buChar char="•"/>
            </a:pPr>
            <a:r>
              <a:rPr lang="en-US" sz="2400" dirty="0"/>
              <a:t>Sort</a:t>
            </a:r>
          </a:p>
        </p:txBody>
      </p:sp>
    </p:spTree>
    <p:extLst>
      <p:ext uri="{BB962C8B-B14F-4D97-AF65-F5344CB8AC3E}">
        <p14:creationId xmlns:p14="http://schemas.microsoft.com/office/powerpoint/2010/main" val="1528621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lstStyle/>
          <a:p>
            <a:pPr marL="0" indent="0">
              <a:buNone/>
            </a:pPr>
            <a:r>
              <a:rPr lang="en-US" dirty="0"/>
              <a:t>Sharing a Data Source</a:t>
            </a:r>
          </a:p>
        </p:txBody>
      </p:sp>
      <p:sp>
        <p:nvSpPr>
          <p:cNvPr id="5" name="Content Placeholder 4"/>
          <p:cNvSpPr>
            <a:spLocks noGrp="1"/>
          </p:cNvSpPr>
          <p:nvPr>
            <p:ph idx="4294967295"/>
          </p:nvPr>
        </p:nvSpPr>
        <p:spPr>
          <a:xfrm>
            <a:off x="1355725" y="1893888"/>
            <a:ext cx="13274675" cy="2784475"/>
          </a:xfrm>
        </p:spPr>
        <p:txBody>
          <a:bodyPr>
            <a:normAutofit fontScale="92500" lnSpcReduction="10000"/>
          </a:bodyPr>
          <a:lstStyle/>
          <a:p>
            <a:pPr marL="0" indent="0">
              <a:spcAft>
                <a:spcPts val="1800"/>
              </a:spcAft>
              <a:buNone/>
            </a:pPr>
            <a:r>
              <a:rPr lang="en-US" sz="3200" dirty="0">
                <a:latin typeface="+mn-lt"/>
              </a:rPr>
              <a:t>If you have Tableau Server, you can share a data source connection (.tds) file with other users.</a:t>
            </a:r>
          </a:p>
          <a:p>
            <a:pPr marL="914400" lvl="1" indent="-401638">
              <a:spcAft>
                <a:spcPts val="1800"/>
              </a:spcAft>
              <a:buFont typeface="Arial" panose="020B0604020202020204" pitchFamily="34" charset="0"/>
              <a:buChar char="•"/>
            </a:pPr>
            <a:r>
              <a:rPr lang="en-US" dirty="0"/>
              <a:t>Save locally for personal use.</a:t>
            </a:r>
          </a:p>
          <a:p>
            <a:pPr marL="914400" lvl="1" indent="-401638">
              <a:spcAft>
                <a:spcPts val="1800"/>
              </a:spcAft>
              <a:buFont typeface="Arial" panose="020B0604020202020204" pitchFamily="34" charset="0"/>
              <a:buChar char="•"/>
            </a:pPr>
            <a:r>
              <a:rPr lang="en-US" dirty="0"/>
              <a:t>Create a local copy for editing from a shared file on Tableau Server.</a:t>
            </a:r>
          </a:p>
          <a:p>
            <a:pPr marL="914400" lvl="1" indent="-401638">
              <a:spcAft>
                <a:spcPts val="1800"/>
              </a:spcAft>
              <a:buFont typeface="Arial" panose="020B0604020202020204" pitchFamily="34" charset="0"/>
              <a:buChar char="•"/>
            </a:pPr>
            <a:r>
              <a:rPr lang="en-US" dirty="0"/>
              <a:t>Publish to Tableau Server for work group sharing.</a:t>
            </a:r>
          </a:p>
        </p:txBody>
      </p:sp>
    </p:spTree>
    <p:extLst>
      <p:ext uri="{BB962C8B-B14F-4D97-AF65-F5344CB8AC3E}">
        <p14:creationId xmlns:p14="http://schemas.microsoft.com/office/powerpoint/2010/main" val="160224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ECA7FC-5076-436A-B79A-1B60A67DE116}"/>
              </a:ext>
            </a:extLst>
          </p:cNvPr>
          <p:cNvSpPr>
            <a:spLocks noGrp="1"/>
          </p:cNvSpPr>
          <p:nvPr>
            <p:ph type="body" sz="quarter" idx="14"/>
          </p:nvPr>
        </p:nvSpPr>
        <p:spPr>
          <a:xfrm>
            <a:off x="818708" y="652348"/>
            <a:ext cx="12992987" cy="498598"/>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3600" dirty="0"/>
              <a:t>Class Agenda</a:t>
            </a:r>
          </a:p>
        </p:txBody>
      </p:sp>
      <p:sp>
        <p:nvSpPr>
          <p:cNvPr id="5" name="Text Placeholder 3">
            <a:extLst>
              <a:ext uri="{FF2B5EF4-FFF2-40B4-BE49-F238E27FC236}">
                <a16:creationId xmlns:a16="http://schemas.microsoft.com/office/drawing/2014/main" id="{CF1213E4-FE92-4359-ABC6-522CDC34CD9F}"/>
              </a:ext>
            </a:extLst>
          </p:cNvPr>
          <p:cNvSpPr>
            <a:spLocks noGrp="1"/>
          </p:cNvSpPr>
          <p:nvPr>
            <p:ph type="body" sz="quarter" idx="11"/>
          </p:nvPr>
        </p:nvSpPr>
        <p:spPr>
          <a:xfrm>
            <a:off x="818708" y="1842654"/>
            <a:ext cx="6891039" cy="5262979"/>
          </a:xfrm>
        </p:spPr>
        <p:txBody>
          <a:bodyPr/>
          <a:lstStyle/>
          <a:p>
            <a:pPr lvl="3" indent="457200">
              <a:lnSpc>
                <a:spcPct val="100000"/>
              </a:lnSpc>
              <a:spcBef>
                <a:spcPts val="1200"/>
              </a:spcBef>
            </a:pPr>
            <a:r>
              <a:rPr lang="en-US" sz="2200" dirty="0"/>
              <a:t>Introduction to Desktop </a:t>
            </a:r>
          </a:p>
          <a:p>
            <a:pPr lvl="3" indent="457200">
              <a:lnSpc>
                <a:spcPct val="100000"/>
              </a:lnSpc>
              <a:spcBef>
                <a:spcPts val="1200"/>
              </a:spcBef>
            </a:pPr>
            <a:r>
              <a:rPr lang="en-US" sz="2200" dirty="0"/>
              <a:t>Desktop Workflow</a:t>
            </a:r>
          </a:p>
          <a:p>
            <a:pPr lvl="3" indent="457200">
              <a:lnSpc>
                <a:spcPct val="100000"/>
              </a:lnSpc>
              <a:spcBef>
                <a:spcPts val="1200"/>
              </a:spcBef>
            </a:pPr>
            <a:r>
              <a:rPr lang="en-US" sz="2200" dirty="0"/>
              <a:t>Connecting/Modifying Data Sources</a:t>
            </a:r>
          </a:p>
          <a:p>
            <a:pPr lvl="3" indent="457200">
              <a:lnSpc>
                <a:spcPct val="100000"/>
              </a:lnSpc>
              <a:spcBef>
                <a:spcPts val="1200"/>
              </a:spcBef>
            </a:pPr>
            <a:r>
              <a:rPr lang="en-US" sz="2200" dirty="0"/>
              <a:t>Filters and Sorting</a:t>
            </a:r>
          </a:p>
          <a:p>
            <a:pPr lvl="2" indent="457200">
              <a:lnSpc>
                <a:spcPct val="100000"/>
              </a:lnSpc>
              <a:spcBef>
                <a:spcPts val="1200"/>
              </a:spcBef>
            </a:pPr>
            <a:r>
              <a:rPr lang="en-US" sz="2200" dirty="0"/>
              <a:t>Creating Groups and Hierarchies</a:t>
            </a:r>
          </a:p>
          <a:p>
            <a:pPr lvl="2" indent="457200">
              <a:lnSpc>
                <a:spcPct val="100000"/>
              </a:lnSpc>
              <a:spcBef>
                <a:spcPts val="1200"/>
              </a:spcBef>
            </a:pPr>
            <a:r>
              <a:rPr lang="en-US" sz="2200" dirty="0"/>
              <a:t>Understanding Dates</a:t>
            </a:r>
          </a:p>
          <a:p>
            <a:pPr lvl="2" indent="457200">
              <a:lnSpc>
                <a:spcPct val="100000"/>
              </a:lnSpc>
              <a:spcBef>
                <a:spcPts val="1200"/>
              </a:spcBef>
            </a:pPr>
            <a:r>
              <a:rPr lang="en-US" sz="2200" dirty="0"/>
              <a:t>Using Multiple Measures in a View</a:t>
            </a:r>
          </a:p>
          <a:p>
            <a:pPr lvl="2" indent="457200">
              <a:lnSpc>
                <a:spcPct val="100000"/>
              </a:lnSpc>
              <a:spcBef>
                <a:spcPts val="1200"/>
              </a:spcBef>
            </a:pPr>
            <a:r>
              <a:rPr lang="en-US" sz="2200" dirty="0"/>
              <a:t>Text Tables and Alternatives</a:t>
            </a:r>
          </a:p>
          <a:p>
            <a:pPr lvl="2" indent="457200">
              <a:lnSpc>
                <a:spcPct val="100000"/>
              </a:lnSpc>
              <a:spcBef>
                <a:spcPts val="1200"/>
              </a:spcBef>
            </a:pPr>
            <a:r>
              <a:rPr lang="en-US" sz="2200" dirty="0"/>
              <a:t>Creating Scatter Plots</a:t>
            </a:r>
            <a:endParaRPr lang="en-US" sz="2400" b="1" dirty="0">
              <a:solidFill>
                <a:srgbClr val="556884"/>
              </a:solidFill>
              <a:latin typeface="+mj-lt"/>
            </a:endParaRPr>
          </a:p>
          <a:p>
            <a:pPr lvl="2" indent="457200">
              <a:lnSpc>
                <a:spcPct val="100000"/>
              </a:lnSpc>
              <a:spcBef>
                <a:spcPts val="1200"/>
              </a:spcBef>
            </a:pPr>
            <a:endParaRPr lang="en-US" sz="2200" dirty="0"/>
          </a:p>
          <a:p>
            <a:pPr lvl="2">
              <a:lnSpc>
                <a:spcPct val="100000"/>
              </a:lnSpc>
              <a:spcBef>
                <a:spcPts val="1200"/>
              </a:spcBef>
            </a:pPr>
            <a:endParaRPr lang="en-US" sz="2200" dirty="0"/>
          </a:p>
        </p:txBody>
      </p:sp>
      <p:sp>
        <p:nvSpPr>
          <p:cNvPr id="8" name="Text Placeholder 4">
            <a:extLst>
              <a:ext uri="{FF2B5EF4-FFF2-40B4-BE49-F238E27FC236}">
                <a16:creationId xmlns:a16="http://schemas.microsoft.com/office/drawing/2014/main" id="{1279C635-06F3-4FAB-AFC5-3F25A5E504B7}"/>
              </a:ext>
            </a:extLst>
          </p:cNvPr>
          <p:cNvSpPr>
            <a:spLocks noGrp="1"/>
          </p:cNvSpPr>
          <p:nvPr>
            <p:ph type="body" sz="quarter" idx="12"/>
          </p:nvPr>
        </p:nvSpPr>
        <p:spPr>
          <a:xfrm>
            <a:off x="7709747" y="1842654"/>
            <a:ext cx="6174219" cy="5262979"/>
          </a:xfrm>
        </p:spPr>
        <p:txBody>
          <a:bodyPr vert="horz" lIns="0" tIns="0" rIns="0" bIns="0">
            <a:spAutoFit/>
          </a:bodyPr>
          <a:lstStyle/>
          <a:p>
            <a:pPr lvl="2" indent="457200">
              <a:lnSpc>
                <a:spcPct val="100000"/>
              </a:lnSpc>
              <a:spcBef>
                <a:spcPts val="1200"/>
              </a:spcBef>
            </a:pPr>
            <a:r>
              <a:rPr lang="en-US" sz="2200" dirty="0"/>
              <a:t>Creating Calculations</a:t>
            </a:r>
          </a:p>
          <a:p>
            <a:pPr lvl="2" indent="457200">
              <a:lnSpc>
                <a:spcPct val="100000"/>
              </a:lnSpc>
              <a:spcBef>
                <a:spcPts val="1200"/>
              </a:spcBef>
            </a:pPr>
            <a:r>
              <a:rPr lang="en-US" sz="2200" dirty="0"/>
              <a:t>Analyzing Data with Quick Table Calculations</a:t>
            </a:r>
          </a:p>
          <a:p>
            <a:pPr lvl="2" indent="457200">
              <a:lnSpc>
                <a:spcPct val="100000"/>
              </a:lnSpc>
              <a:spcBef>
                <a:spcPts val="1200"/>
              </a:spcBef>
            </a:pPr>
            <a:r>
              <a:rPr lang="en-US" sz="2200" dirty="0"/>
              <a:t>Highlighting Data with Reference Lines</a:t>
            </a:r>
          </a:p>
          <a:p>
            <a:pPr lvl="2" indent="457200">
              <a:lnSpc>
                <a:spcPct val="100000"/>
              </a:lnSpc>
              <a:spcBef>
                <a:spcPts val="1200"/>
              </a:spcBef>
            </a:pPr>
            <a:r>
              <a:rPr lang="en-US" sz="2200" dirty="0"/>
              <a:t>Showing Parts of the Whole</a:t>
            </a:r>
          </a:p>
          <a:p>
            <a:pPr lvl="2" indent="457200">
              <a:lnSpc>
                <a:spcPct val="100000"/>
              </a:lnSpc>
              <a:spcBef>
                <a:spcPts val="1200"/>
              </a:spcBef>
            </a:pPr>
            <a:r>
              <a:rPr lang="en-US" sz="2200" dirty="0"/>
              <a:t>Creating and Using Parameters</a:t>
            </a:r>
          </a:p>
          <a:p>
            <a:pPr lvl="2" indent="457200">
              <a:lnSpc>
                <a:spcPct val="100000"/>
              </a:lnSpc>
              <a:spcBef>
                <a:spcPts val="1200"/>
              </a:spcBef>
            </a:pPr>
            <a:r>
              <a:rPr lang="en-US" sz="2200" dirty="0"/>
              <a:t>Mapping Data Geographically</a:t>
            </a:r>
          </a:p>
          <a:p>
            <a:pPr lvl="2" indent="457200">
              <a:lnSpc>
                <a:spcPct val="100000"/>
              </a:lnSpc>
              <a:spcBef>
                <a:spcPts val="1200"/>
              </a:spcBef>
            </a:pPr>
            <a:r>
              <a:rPr lang="en-US" sz="2200" dirty="0"/>
              <a:t>Dashboards</a:t>
            </a:r>
          </a:p>
          <a:p>
            <a:pPr lvl="2" indent="457200">
              <a:lnSpc>
                <a:spcPct val="100000"/>
              </a:lnSpc>
              <a:spcBef>
                <a:spcPts val="1200"/>
              </a:spcBef>
            </a:pPr>
            <a:r>
              <a:rPr lang="en-US" sz="2200" dirty="0"/>
              <a:t>Publishing to Tableau Server</a:t>
            </a:r>
          </a:p>
          <a:p>
            <a:pPr lvl="2" indent="457200">
              <a:lnSpc>
                <a:spcPct val="100000"/>
              </a:lnSpc>
              <a:spcBef>
                <a:spcPts val="1200"/>
              </a:spcBef>
            </a:pPr>
            <a:endParaRPr lang="en-US" sz="2200" dirty="0"/>
          </a:p>
          <a:p>
            <a:pPr lvl="2" indent="457200">
              <a:lnSpc>
                <a:spcPct val="100000"/>
              </a:lnSpc>
              <a:spcBef>
                <a:spcPts val="1200"/>
              </a:spcBef>
            </a:pPr>
            <a:endParaRPr lang="en-US" sz="2200" dirty="0"/>
          </a:p>
          <a:p>
            <a:pPr lvl="2" indent="457200">
              <a:lnSpc>
                <a:spcPct val="100000"/>
              </a:lnSpc>
              <a:spcBef>
                <a:spcPts val="1200"/>
              </a:spcBef>
            </a:pPr>
            <a:endParaRPr lang="en-US" sz="2200" dirty="0"/>
          </a:p>
        </p:txBody>
      </p:sp>
    </p:spTree>
    <p:extLst>
      <p:ext uri="{BB962C8B-B14F-4D97-AF65-F5344CB8AC3E}">
        <p14:creationId xmlns:p14="http://schemas.microsoft.com/office/powerpoint/2010/main" val="868940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lstStyle/>
          <a:p>
            <a:pPr marL="0" indent="0">
              <a:buNone/>
            </a:pPr>
            <a:r>
              <a:rPr lang="en-US" dirty="0"/>
              <a:t>Understanding Changes to Data</a:t>
            </a:r>
          </a:p>
        </p:txBody>
      </p:sp>
      <p:sp>
        <p:nvSpPr>
          <p:cNvPr id="5" name="Content Placeholder 4"/>
          <p:cNvSpPr>
            <a:spLocks noGrp="1"/>
          </p:cNvSpPr>
          <p:nvPr>
            <p:ph idx="4294967295"/>
          </p:nvPr>
        </p:nvSpPr>
        <p:spPr>
          <a:xfrm>
            <a:off x="1355725" y="1893888"/>
            <a:ext cx="13274675" cy="4318000"/>
          </a:xfrm>
        </p:spPr>
        <p:txBody>
          <a:bodyPr>
            <a:normAutofit fontScale="92500" lnSpcReduction="10000"/>
          </a:bodyPr>
          <a:lstStyle/>
          <a:p>
            <a:pPr>
              <a:spcAft>
                <a:spcPts val="1800"/>
              </a:spcAft>
            </a:pPr>
            <a:r>
              <a:rPr lang="en-US" sz="3200" dirty="0">
                <a:solidFill>
                  <a:schemeClr val="accent5"/>
                </a:solidFill>
                <a:latin typeface="+mn-lt"/>
              </a:rPr>
              <a:t>Impact of data connection type:</a:t>
            </a:r>
          </a:p>
          <a:p>
            <a:pPr marL="568325" lvl="1">
              <a:spcAft>
                <a:spcPts val="1800"/>
              </a:spcAft>
            </a:pPr>
            <a:r>
              <a:rPr lang="en-US" dirty="0"/>
              <a:t>Live—changes reflected immediately</a:t>
            </a:r>
          </a:p>
          <a:p>
            <a:pPr marL="568325" lvl="1">
              <a:spcAft>
                <a:spcPts val="1800"/>
              </a:spcAft>
            </a:pPr>
            <a:r>
              <a:rPr lang="en-US" dirty="0"/>
              <a:t>Extracts—changes require a refresh</a:t>
            </a:r>
          </a:p>
          <a:p>
            <a:pPr>
              <a:spcBef>
                <a:spcPts val="2600"/>
              </a:spcBef>
              <a:spcAft>
                <a:spcPts val="1800"/>
              </a:spcAft>
            </a:pPr>
            <a:r>
              <a:rPr lang="en-US" sz="3200" dirty="0">
                <a:solidFill>
                  <a:schemeClr val="accent5"/>
                </a:solidFill>
                <a:latin typeface="+mn-lt"/>
              </a:rPr>
              <a:t>Impact of type of data change:</a:t>
            </a:r>
          </a:p>
          <a:p>
            <a:pPr marL="568325" lvl="1">
              <a:spcAft>
                <a:spcPts val="1800"/>
              </a:spcAft>
            </a:pPr>
            <a:r>
              <a:rPr lang="en-US" dirty="0"/>
              <a:t>Changes to data values will be reflected</a:t>
            </a:r>
          </a:p>
          <a:p>
            <a:pPr marL="568325" lvl="1">
              <a:spcAft>
                <a:spcPts val="1800"/>
              </a:spcAft>
            </a:pPr>
            <a:r>
              <a:rPr lang="en-US" dirty="0"/>
              <a:t>Structural changes (such as removing columns or changing the data type or name) may break the visualization</a:t>
            </a:r>
          </a:p>
        </p:txBody>
      </p:sp>
    </p:spTree>
    <p:extLst>
      <p:ext uri="{BB962C8B-B14F-4D97-AF65-F5344CB8AC3E}">
        <p14:creationId xmlns:p14="http://schemas.microsoft.com/office/powerpoint/2010/main" val="323703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Practice: Creating a Local Data Connection</a:t>
            </a:r>
            <a:br>
              <a:rPr lang="en-US" dirty="0"/>
            </a:br>
            <a:r>
              <a:rPr lang="en-US" dirty="0"/>
              <a:t>p.2</a:t>
            </a:r>
          </a:p>
        </p:txBody>
      </p:sp>
    </p:spTree>
    <p:extLst>
      <p:ext uri="{BB962C8B-B14F-4D97-AF65-F5344CB8AC3E}">
        <p14:creationId xmlns:p14="http://schemas.microsoft.com/office/powerpoint/2010/main" val="800480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Filters and Sorting</a:t>
            </a:r>
          </a:p>
        </p:txBody>
      </p:sp>
    </p:spTree>
    <p:extLst>
      <p:ext uri="{BB962C8B-B14F-4D97-AF65-F5344CB8AC3E}">
        <p14:creationId xmlns:p14="http://schemas.microsoft.com/office/powerpoint/2010/main" val="4218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Data Filtering</a:t>
            </a:r>
          </a:p>
        </p:txBody>
      </p:sp>
      <p:sp>
        <p:nvSpPr>
          <p:cNvPr id="4" name="Content Placeholder 3"/>
          <p:cNvSpPr>
            <a:spLocks noGrp="1"/>
          </p:cNvSpPr>
          <p:nvPr>
            <p:ph idx="4294967295"/>
          </p:nvPr>
        </p:nvSpPr>
        <p:spPr>
          <a:xfrm>
            <a:off x="1355725" y="1893888"/>
            <a:ext cx="13274675" cy="3616325"/>
          </a:xfrm>
        </p:spPr>
        <p:txBody>
          <a:bodyPr/>
          <a:lstStyle/>
          <a:p>
            <a:pPr>
              <a:spcBef>
                <a:spcPts val="2400"/>
              </a:spcBef>
            </a:pPr>
            <a:r>
              <a:rPr lang="en-US" sz="3200" dirty="0">
                <a:latin typeface="+mn-lt"/>
              </a:rPr>
              <a:t>Narrows the data shown in a view to focus on relevant information</a:t>
            </a:r>
          </a:p>
          <a:p>
            <a:pPr>
              <a:spcBef>
                <a:spcPts val="2400"/>
              </a:spcBef>
            </a:pPr>
            <a:r>
              <a:rPr lang="en-US" sz="3200" dirty="0">
                <a:latin typeface="+mn-lt"/>
              </a:rPr>
              <a:t>Filters shelf shows which filters are in use</a:t>
            </a:r>
          </a:p>
          <a:p>
            <a:pPr>
              <a:spcBef>
                <a:spcPts val="2400"/>
              </a:spcBef>
            </a:pPr>
            <a:r>
              <a:rPr lang="en-US" sz="3200" dirty="0">
                <a:latin typeface="+mn-lt"/>
              </a:rPr>
              <a:t>Options vary by field type (dimension, measure, date)</a:t>
            </a:r>
          </a:p>
          <a:p>
            <a:pPr>
              <a:spcBef>
                <a:spcPts val="2400"/>
              </a:spcBef>
            </a:pPr>
            <a:r>
              <a:rPr lang="en-US" sz="3200" dirty="0">
                <a:latin typeface="+mn-lt"/>
              </a:rPr>
              <a:t>Filter appearance and behavior</a:t>
            </a:r>
          </a:p>
        </p:txBody>
      </p:sp>
    </p:spTree>
    <p:extLst>
      <p:ext uri="{BB962C8B-B14F-4D97-AF65-F5344CB8AC3E}">
        <p14:creationId xmlns:p14="http://schemas.microsoft.com/office/powerpoint/2010/main" val="354067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85800" y="1893514"/>
          <a:ext cx="13274676" cy="4297680"/>
        </p:xfrm>
        <a:graphic>
          <a:graphicData uri="http://schemas.openxmlformats.org/drawingml/2006/table">
            <a:tbl>
              <a:tblPr firstRow="1" bandRow="1"/>
              <a:tblGrid>
                <a:gridCol w="3418114">
                  <a:extLst>
                    <a:ext uri="{9D8B030D-6E8A-4147-A177-3AD203B41FA5}">
                      <a16:colId xmlns:a16="http://schemas.microsoft.com/office/drawing/2014/main" val="20000"/>
                    </a:ext>
                  </a:extLst>
                </a:gridCol>
                <a:gridCol w="9856562">
                  <a:extLst>
                    <a:ext uri="{9D8B030D-6E8A-4147-A177-3AD203B41FA5}">
                      <a16:colId xmlns:a16="http://schemas.microsoft.com/office/drawing/2014/main" val="20001"/>
                    </a:ext>
                  </a:extLst>
                </a:gridCol>
              </a:tblGrid>
              <a:tr h="640080">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2"/>
                          </a:solidFill>
                          <a:latin typeface="BentonSans Book"/>
                        </a:rPr>
                        <a:t>Filter Option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Description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914400">
                <a:tc>
                  <a:txBody>
                    <a:bodyPr/>
                    <a:lstStyle/>
                    <a:p>
                      <a:pPr marL="0" marR="0" algn="ctr">
                        <a:spcBef>
                          <a:spcPts val="0"/>
                        </a:spcBef>
                        <a:spcAft>
                          <a:spcPts val="0"/>
                        </a:spcAft>
                      </a:pPr>
                      <a:r>
                        <a:rPr lang="en-US" sz="2400" kern="1200" dirty="0">
                          <a:solidFill>
                            <a:schemeClr val="tx1"/>
                          </a:solidFill>
                          <a:latin typeface="Merriweather Light" panose="00000400000000000000" pitchFamily="2" charset="0"/>
                          <a:ea typeface="+mn-ea"/>
                          <a:cs typeface="+mn-cs"/>
                        </a:rPr>
                        <a:t>General</a:t>
                      </a:r>
                    </a:p>
                  </a:txBody>
                  <a:tcPr marL="72075" marR="72075"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US" sz="2400" kern="1200" dirty="0">
                          <a:solidFill>
                            <a:schemeClr val="tx1"/>
                          </a:solidFill>
                          <a:latin typeface="Merriweather Light" panose="00000400000000000000" pitchFamily="2" charset="0"/>
                          <a:ea typeface="+mn-ea"/>
                          <a:cs typeface="+mn-cs"/>
                        </a:rPr>
                        <a:t>Shows members of the dimensions you can select for inclusion or exclusion.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4400">
                <a:tc>
                  <a:txBody>
                    <a:bodyPr/>
                    <a:lstStyle/>
                    <a:p>
                      <a:pPr marL="0" marR="0" algn="ctr">
                        <a:spcBef>
                          <a:spcPts val="0"/>
                        </a:spcBef>
                        <a:spcAft>
                          <a:spcPts val="0"/>
                        </a:spcAft>
                      </a:pPr>
                      <a:r>
                        <a:rPr lang="en-US" sz="2400" kern="1200" dirty="0">
                          <a:solidFill>
                            <a:schemeClr val="tx1"/>
                          </a:solidFill>
                          <a:latin typeface="Merriweather Light" panose="00000400000000000000" pitchFamily="2" charset="0"/>
                          <a:ea typeface="+mn-ea"/>
                          <a:cs typeface="+mn-cs"/>
                        </a:rPr>
                        <a:t>Wildcard</a:t>
                      </a:r>
                    </a:p>
                  </a:txBody>
                  <a:tcPr marL="72075" marR="72075"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l">
                        <a:spcBef>
                          <a:spcPts val="0"/>
                        </a:spcBef>
                        <a:spcAft>
                          <a:spcPts val="0"/>
                        </a:spcAft>
                      </a:pPr>
                      <a:r>
                        <a:rPr lang="en-US" sz="2400" kern="1200" dirty="0">
                          <a:solidFill>
                            <a:schemeClr val="tx1"/>
                          </a:solidFill>
                          <a:latin typeface="Merriweather Light" panose="00000400000000000000" pitchFamily="2" charset="0"/>
                          <a:ea typeface="+mn-ea"/>
                          <a:cs typeface="+mn-cs"/>
                        </a:rPr>
                        <a:t>Sets up a wildcard inclusion or exclusion of members matching the value entered.</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914400">
                <a:tc>
                  <a:txBody>
                    <a:bodyPr/>
                    <a:lstStyle/>
                    <a:p>
                      <a:pPr marL="0" marR="0" algn="ctr">
                        <a:spcBef>
                          <a:spcPts val="0"/>
                        </a:spcBef>
                        <a:spcAft>
                          <a:spcPts val="0"/>
                        </a:spcAft>
                      </a:pPr>
                      <a:r>
                        <a:rPr lang="en-US" sz="2400" kern="1200" dirty="0">
                          <a:solidFill>
                            <a:schemeClr val="tx1"/>
                          </a:solidFill>
                          <a:latin typeface="Merriweather Light" panose="00000400000000000000" pitchFamily="2" charset="0"/>
                          <a:ea typeface="+mn-ea"/>
                          <a:cs typeface="+mn-cs"/>
                        </a:rPr>
                        <a:t>Condition</a:t>
                      </a:r>
                    </a:p>
                  </a:txBody>
                  <a:tcPr marL="72075" marR="72075"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a:spcBef>
                          <a:spcPts val="0"/>
                        </a:spcBef>
                        <a:spcAft>
                          <a:spcPts val="0"/>
                        </a:spcAft>
                      </a:pPr>
                      <a:r>
                        <a:rPr lang="en-US" sz="2400" kern="1200" dirty="0">
                          <a:solidFill>
                            <a:schemeClr val="tx1"/>
                          </a:solidFill>
                          <a:latin typeface="Merriweather Light" panose="00000400000000000000" pitchFamily="2" charset="0"/>
                          <a:ea typeface="+mn-ea"/>
                          <a:cs typeface="+mn-cs"/>
                        </a:rPr>
                        <a:t>Filters values based on specific conditions. Can be determined by fields, range of values, or formula.</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14400">
                <a:tc>
                  <a:txBody>
                    <a:bodyPr/>
                    <a:lstStyle/>
                    <a:p>
                      <a:pPr marL="0" marR="0" algn="ctr">
                        <a:spcBef>
                          <a:spcPts val="0"/>
                        </a:spcBef>
                        <a:spcAft>
                          <a:spcPts val="0"/>
                        </a:spcAft>
                      </a:pPr>
                      <a:r>
                        <a:rPr lang="en-US" sz="2400" kern="1200" dirty="0">
                          <a:solidFill>
                            <a:schemeClr val="tx1"/>
                          </a:solidFill>
                          <a:latin typeface="Merriweather Light" panose="00000400000000000000" pitchFamily="2" charset="0"/>
                          <a:ea typeface="+mn-ea"/>
                          <a:cs typeface="+mn-cs"/>
                        </a:rPr>
                        <a:t>Top</a:t>
                      </a:r>
                    </a:p>
                  </a:txBody>
                  <a:tcPr marL="72075" marR="72075"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gn="l">
                        <a:spcBef>
                          <a:spcPts val="0"/>
                        </a:spcBef>
                        <a:spcAft>
                          <a:spcPts val="0"/>
                        </a:spcAft>
                      </a:pPr>
                      <a:r>
                        <a:rPr lang="en-US" sz="2400" kern="1200" dirty="0">
                          <a:solidFill>
                            <a:schemeClr val="tx1"/>
                          </a:solidFill>
                          <a:latin typeface="Merriweather Light" panose="00000400000000000000" pitchFamily="2" charset="0"/>
                          <a:ea typeface="+mn-ea"/>
                          <a:cs typeface="+mn-cs"/>
                        </a:rPr>
                        <a:t>Filter by top (or bottom) “N” when N is determined by the value of specified fields or by formula (for example, Top 10 Cities by Profit).</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Filter on a Dimension</a:t>
            </a:r>
          </a:p>
        </p:txBody>
      </p:sp>
    </p:spTree>
    <p:extLst>
      <p:ext uri="{BB962C8B-B14F-4D97-AF65-F5344CB8AC3E}">
        <p14:creationId xmlns:p14="http://schemas.microsoft.com/office/powerpoint/2010/main" val="267054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685800" y="1893514"/>
          <a:ext cx="13274676" cy="3514732"/>
        </p:xfrm>
        <a:graphic>
          <a:graphicData uri="http://schemas.openxmlformats.org/drawingml/2006/table">
            <a:tbl>
              <a:tblPr firstRow="1" bandRow="1"/>
              <a:tblGrid>
                <a:gridCol w="3418114">
                  <a:extLst>
                    <a:ext uri="{9D8B030D-6E8A-4147-A177-3AD203B41FA5}">
                      <a16:colId xmlns:a16="http://schemas.microsoft.com/office/drawing/2014/main" val="20000"/>
                    </a:ext>
                  </a:extLst>
                </a:gridCol>
                <a:gridCol w="9856562">
                  <a:extLst>
                    <a:ext uri="{9D8B030D-6E8A-4147-A177-3AD203B41FA5}">
                      <a16:colId xmlns:a16="http://schemas.microsoft.com/office/drawing/2014/main" val="20001"/>
                    </a:ext>
                  </a:extLst>
                </a:gridCol>
              </a:tblGrid>
              <a:tr h="640080">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2"/>
                          </a:solidFill>
                          <a:latin typeface="BentonSans Book"/>
                        </a:rPr>
                        <a:t>Filter Option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Description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718663">
                <a:tc>
                  <a:txBody>
                    <a:bodyPr/>
                    <a:lstStyle/>
                    <a:p>
                      <a:pPr marL="0" marR="0" algn="ctr">
                        <a:lnSpc>
                          <a:spcPct val="150000"/>
                        </a:lnSpc>
                        <a:spcBef>
                          <a:spcPts val="0"/>
                        </a:spcBef>
                        <a:spcAft>
                          <a:spcPts val="0"/>
                        </a:spcAft>
                      </a:pPr>
                      <a:r>
                        <a:rPr lang="en-US" sz="2400" kern="1200" dirty="0">
                          <a:solidFill>
                            <a:schemeClr val="tx1"/>
                          </a:solidFill>
                          <a:latin typeface="+mn-lt"/>
                          <a:ea typeface="+mn-ea"/>
                          <a:cs typeface="+mn-cs"/>
                        </a:rPr>
                        <a:t>Range of Values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kern="1200" dirty="0">
                          <a:solidFill>
                            <a:schemeClr val="tx1"/>
                          </a:solidFill>
                          <a:latin typeface="+mn-lt"/>
                          <a:ea typeface="+mn-ea"/>
                          <a:cs typeface="+mn-cs"/>
                        </a:rPr>
                        <a:t>Include all values within the specified range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18663">
                <a:tc>
                  <a:txBody>
                    <a:bodyPr/>
                    <a:lstStyle/>
                    <a:p>
                      <a:pPr marL="0" marR="0" algn="ctr">
                        <a:lnSpc>
                          <a:spcPct val="150000"/>
                        </a:lnSpc>
                        <a:spcBef>
                          <a:spcPts val="0"/>
                        </a:spcBef>
                        <a:spcAft>
                          <a:spcPts val="0"/>
                        </a:spcAft>
                      </a:pPr>
                      <a:r>
                        <a:rPr lang="en-US" sz="2400" kern="1200" dirty="0">
                          <a:solidFill>
                            <a:schemeClr val="tx1"/>
                          </a:solidFill>
                          <a:latin typeface="+mn-lt"/>
                          <a:ea typeface="+mn-ea"/>
                          <a:cs typeface="+mn-cs"/>
                        </a:rPr>
                        <a:t>At Least</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400" kern="1200" dirty="0">
                          <a:solidFill>
                            <a:schemeClr val="tx1"/>
                          </a:solidFill>
                          <a:latin typeface="+mn-lt"/>
                          <a:ea typeface="+mn-ea"/>
                          <a:cs typeface="+mn-cs"/>
                        </a:rPr>
                        <a:t>Include all values above a specified value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718663">
                <a:tc>
                  <a:txBody>
                    <a:bodyPr/>
                    <a:lstStyle/>
                    <a:p>
                      <a:pPr marL="0" marR="0" algn="ctr">
                        <a:lnSpc>
                          <a:spcPct val="150000"/>
                        </a:lnSpc>
                        <a:spcBef>
                          <a:spcPts val="0"/>
                        </a:spcBef>
                        <a:spcAft>
                          <a:spcPts val="0"/>
                        </a:spcAft>
                      </a:pPr>
                      <a:r>
                        <a:rPr lang="en-US" sz="2400" kern="1200" dirty="0">
                          <a:solidFill>
                            <a:schemeClr val="tx1"/>
                          </a:solidFill>
                          <a:latin typeface="+mn-lt"/>
                          <a:ea typeface="+mn-ea"/>
                          <a:cs typeface="+mn-cs"/>
                        </a:rPr>
                        <a:t>At Most</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50000"/>
                        </a:lnSpc>
                        <a:spcBef>
                          <a:spcPts val="0"/>
                        </a:spcBef>
                        <a:spcAft>
                          <a:spcPts val="0"/>
                        </a:spcAft>
                      </a:pPr>
                      <a:r>
                        <a:rPr lang="en-US" sz="2400" kern="1200" dirty="0">
                          <a:solidFill>
                            <a:schemeClr val="tx1"/>
                          </a:solidFill>
                          <a:latin typeface="+mn-lt"/>
                          <a:ea typeface="+mn-ea"/>
                          <a:cs typeface="+mn-cs"/>
                        </a:rPr>
                        <a:t>Include all values below a specified value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18663">
                <a:tc>
                  <a:txBody>
                    <a:bodyPr/>
                    <a:lstStyle/>
                    <a:p>
                      <a:pPr marL="0" marR="0" algn="ctr">
                        <a:lnSpc>
                          <a:spcPct val="150000"/>
                        </a:lnSpc>
                        <a:spcBef>
                          <a:spcPts val="0"/>
                        </a:spcBef>
                        <a:spcAft>
                          <a:spcPts val="0"/>
                        </a:spcAft>
                      </a:pPr>
                      <a:r>
                        <a:rPr lang="en-US" sz="2400" kern="1200" dirty="0">
                          <a:solidFill>
                            <a:schemeClr val="tx1"/>
                          </a:solidFill>
                          <a:latin typeface="+mn-lt"/>
                          <a:ea typeface="+mn-ea"/>
                          <a:cs typeface="+mn-cs"/>
                        </a:rPr>
                        <a:t>Special</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nSpc>
                          <a:spcPct val="150000"/>
                        </a:lnSpc>
                        <a:spcBef>
                          <a:spcPts val="0"/>
                        </a:spcBef>
                        <a:spcAft>
                          <a:spcPts val="0"/>
                        </a:spcAft>
                      </a:pPr>
                      <a:r>
                        <a:rPr lang="en-US" sz="2400" kern="1200" dirty="0">
                          <a:solidFill>
                            <a:schemeClr val="tx1"/>
                          </a:solidFill>
                          <a:latin typeface="+mn-lt"/>
                          <a:ea typeface="+mn-ea"/>
                          <a:cs typeface="+mn-cs"/>
                        </a:rPr>
                        <a:t>Set filter for null or non-null values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
        <p:nvSpPr>
          <p:cNvPr id="5" name="Text Placeholder 4"/>
          <p:cNvSpPr>
            <a:spLocks noGrp="1"/>
          </p:cNvSpPr>
          <p:nvPr>
            <p:ph type="body" sz="quarter" idx="4294967295"/>
          </p:nvPr>
        </p:nvSpPr>
        <p:spPr>
          <a:xfrm>
            <a:off x="1360488" y="598488"/>
            <a:ext cx="13269912" cy="563562"/>
          </a:xfrm>
        </p:spPr>
        <p:txBody>
          <a:bodyPr/>
          <a:lstStyle/>
          <a:p>
            <a:pPr marL="0" indent="0">
              <a:buNone/>
            </a:pPr>
            <a:r>
              <a:rPr lang="en-US" dirty="0"/>
              <a:t>Filter on a Measure</a:t>
            </a:r>
          </a:p>
        </p:txBody>
      </p:sp>
    </p:spTree>
    <p:extLst>
      <p:ext uri="{BB962C8B-B14F-4D97-AF65-F5344CB8AC3E}">
        <p14:creationId xmlns:p14="http://schemas.microsoft.com/office/powerpoint/2010/main" val="184146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Practice: Filters - Individually</a:t>
            </a:r>
            <a:br>
              <a:rPr lang="en-US" dirty="0"/>
            </a:br>
            <a:r>
              <a:rPr lang="en-US" dirty="0"/>
              <a:t>p. 4</a:t>
            </a:r>
          </a:p>
        </p:txBody>
      </p:sp>
    </p:spTree>
    <p:extLst>
      <p:ext uri="{BB962C8B-B14F-4D97-AF65-F5344CB8AC3E}">
        <p14:creationId xmlns:p14="http://schemas.microsoft.com/office/powerpoint/2010/main" val="2696305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706582" y="1696461"/>
            <a:ext cx="6450013" cy="5060950"/>
          </a:xfrm>
        </p:spPr>
        <p:txBody>
          <a:bodyPr/>
          <a:lstStyle/>
          <a:p>
            <a:pPr indent="0">
              <a:buNone/>
            </a:pPr>
            <a:r>
              <a:rPr lang="en-US" sz="3200" dirty="0">
                <a:latin typeface="Merriweather Light" panose="00000400000000000000" pitchFamily="2" charset="0"/>
              </a:rPr>
              <a:t>Relative date filters</a:t>
            </a:r>
          </a:p>
          <a:p>
            <a:pPr marL="914400" indent="-336550"/>
            <a:r>
              <a:rPr lang="en-US" sz="2400" dirty="0">
                <a:latin typeface="Merriweather Light" panose="00000400000000000000" pitchFamily="2" charset="0"/>
              </a:rPr>
              <a:t>Update data dynamically with time </a:t>
            </a:r>
          </a:p>
          <a:p>
            <a:pPr marL="914400" indent="-336550"/>
            <a:r>
              <a:rPr lang="en-US" sz="2400" dirty="0">
                <a:latin typeface="Merriweather Light" panose="00000400000000000000" pitchFamily="2" charset="0"/>
              </a:rPr>
              <a:t>Example: 3 months before or after the current date</a:t>
            </a:r>
          </a:p>
          <a:p>
            <a:pPr indent="0">
              <a:spcBef>
                <a:spcPts val="2400"/>
              </a:spcBef>
              <a:buNone/>
            </a:pPr>
            <a:r>
              <a:rPr lang="en-US" sz="3200" dirty="0">
                <a:latin typeface="Merriweather Light" panose="00000400000000000000" pitchFamily="2" charset="0"/>
              </a:rPr>
              <a:t>Range of dates</a:t>
            </a:r>
          </a:p>
          <a:p>
            <a:pPr marL="914400" indent="-336550"/>
            <a:r>
              <a:rPr lang="en-US" sz="2400" dirty="0">
                <a:latin typeface="Merriweather Light" panose="00000400000000000000" pitchFamily="2" charset="0"/>
              </a:rPr>
              <a:t>Specify a definite span of time</a:t>
            </a:r>
          </a:p>
          <a:p>
            <a:pPr marL="914400" indent="-336550"/>
            <a:r>
              <a:rPr lang="en-US" sz="2400" dirty="0">
                <a:latin typeface="Merriweather Light" panose="00000400000000000000" pitchFamily="2" charset="0"/>
              </a:rPr>
              <a:t>Define starting or ending dates</a:t>
            </a:r>
          </a:p>
          <a:p>
            <a:pPr indent="0">
              <a:spcBef>
                <a:spcPts val="2400"/>
              </a:spcBef>
              <a:buNone/>
            </a:pPr>
            <a:r>
              <a:rPr lang="en-US" sz="3200" dirty="0">
                <a:latin typeface="Merriweather Light" panose="00000400000000000000" pitchFamily="2" charset="0"/>
              </a:rPr>
              <a:t>Specific date field values</a:t>
            </a:r>
          </a:p>
          <a:p>
            <a:pPr marL="914400" indent="-336550"/>
            <a:r>
              <a:rPr lang="en-US" sz="2400" dirty="0">
                <a:latin typeface="Merriweather Light" panose="00000400000000000000" pitchFamily="2" charset="0"/>
              </a:rPr>
              <a:t>Examples: years, weekdays</a:t>
            </a:r>
          </a:p>
        </p:txBody>
      </p:sp>
      <p:sp>
        <p:nvSpPr>
          <p:cNvPr id="5" name="Content Placeholder 4"/>
          <p:cNvSpPr>
            <a:spLocks noGrp="1"/>
          </p:cNvSpPr>
          <p:nvPr>
            <p:ph type="body" sz="quarter" idx="4294967295"/>
          </p:nvPr>
        </p:nvSpPr>
        <p:spPr>
          <a:xfrm>
            <a:off x="1360488" y="598488"/>
            <a:ext cx="13269912" cy="577850"/>
          </a:xfrm>
        </p:spPr>
        <p:txBody>
          <a:bodyPr/>
          <a:lstStyle/>
          <a:p>
            <a:pPr marL="0" lvl="0" indent="0">
              <a:buNone/>
            </a:pPr>
            <a:r>
              <a:rPr lang="en-US" dirty="0"/>
              <a:t>Creating Date Filters</a:t>
            </a:r>
          </a:p>
        </p:txBody>
      </p:sp>
      <p:pic>
        <p:nvPicPr>
          <p:cNvPr id="4" name="Picture 3"/>
          <p:cNvPicPr>
            <a:picLocks noChangeAspect="1"/>
          </p:cNvPicPr>
          <p:nvPr/>
        </p:nvPicPr>
        <p:blipFill>
          <a:blip r:embed="rId3"/>
          <a:stretch>
            <a:fillRect/>
          </a:stretch>
        </p:blipFill>
        <p:spPr>
          <a:xfrm>
            <a:off x="7599126" y="1865253"/>
            <a:ext cx="3308157" cy="4499093"/>
          </a:xfrm>
          <a:prstGeom prst="rect">
            <a:avLst/>
          </a:prstGeom>
        </p:spPr>
      </p:pic>
    </p:spTree>
    <p:extLst>
      <p:ext uri="{BB962C8B-B14F-4D97-AF65-F5344CB8AC3E}">
        <p14:creationId xmlns:p14="http://schemas.microsoft.com/office/powerpoint/2010/main" val="102569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Computed Sorts</a:t>
            </a:r>
          </a:p>
        </p:txBody>
      </p:sp>
      <p:sp>
        <p:nvSpPr>
          <p:cNvPr id="6" name="Content Placeholder 5"/>
          <p:cNvSpPr>
            <a:spLocks noGrp="1"/>
          </p:cNvSpPr>
          <p:nvPr>
            <p:ph idx="4294967295"/>
          </p:nvPr>
        </p:nvSpPr>
        <p:spPr>
          <a:xfrm>
            <a:off x="1355725" y="1893888"/>
            <a:ext cx="13274675" cy="2692400"/>
          </a:xfrm>
        </p:spPr>
        <p:txBody>
          <a:bodyPr/>
          <a:lstStyle/>
          <a:p>
            <a:pPr>
              <a:spcBef>
                <a:spcPts val="2400"/>
              </a:spcBef>
            </a:pPr>
            <a:r>
              <a:rPr lang="en-US" sz="3200" dirty="0">
                <a:latin typeface="Merriweather Light" panose="00000400000000000000" pitchFamily="2" charset="0"/>
              </a:rPr>
              <a:t>Organize data by applying rules</a:t>
            </a:r>
          </a:p>
          <a:p>
            <a:pPr marL="520700" indent="-342900">
              <a:buFont typeface="Arial" panose="020B0604020202020204" pitchFamily="34" charset="0"/>
              <a:buChar char="•"/>
            </a:pPr>
            <a:r>
              <a:rPr lang="en-US" sz="2400" dirty="0"/>
              <a:t>Examples: alphabetical, ascending/descending order</a:t>
            </a:r>
          </a:p>
          <a:p>
            <a:pPr>
              <a:spcBef>
                <a:spcPts val="2400"/>
              </a:spcBef>
            </a:pPr>
            <a:r>
              <a:rPr lang="en-US" sz="3200" dirty="0">
                <a:latin typeface="Merriweather Light" panose="00000400000000000000" pitchFamily="2" charset="0"/>
              </a:rPr>
              <a:t>Change dynamically as data changes</a:t>
            </a:r>
          </a:p>
          <a:p>
            <a:pPr>
              <a:spcBef>
                <a:spcPts val="2400"/>
              </a:spcBef>
            </a:pPr>
            <a:r>
              <a:rPr lang="en-US" sz="3200" dirty="0">
                <a:latin typeface="Merriweather Light" panose="00000400000000000000" pitchFamily="2" charset="0"/>
              </a:rPr>
              <a:t>Can be set as a default for a dimension</a:t>
            </a:r>
          </a:p>
        </p:txBody>
      </p:sp>
    </p:spTree>
    <p:extLst>
      <p:ext uri="{BB962C8B-B14F-4D97-AF65-F5344CB8AC3E}">
        <p14:creationId xmlns:p14="http://schemas.microsoft.com/office/powerpoint/2010/main" val="467519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a:spLocks noGrp="1"/>
          </p:cNvSpPr>
          <p:nvPr>
            <p:ph type="body" sz="quarter" idx="4294967295"/>
          </p:nvPr>
        </p:nvSpPr>
        <p:spPr>
          <a:xfrm>
            <a:off x="1360488" y="598488"/>
            <a:ext cx="13269912" cy="577850"/>
          </a:xfrm>
        </p:spPr>
        <p:txBody>
          <a:bodyPr/>
          <a:lstStyle/>
          <a:p>
            <a:pPr marL="0" indent="0">
              <a:buNone/>
            </a:pPr>
            <a:r>
              <a:rPr lang="en-US" dirty="0"/>
              <a:t>Manual Sorts</a:t>
            </a:r>
          </a:p>
        </p:txBody>
      </p:sp>
      <p:sp>
        <p:nvSpPr>
          <p:cNvPr id="2" name="Content Placeholder 1"/>
          <p:cNvSpPr>
            <a:spLocks noGrp="1"/>
          </p:cNvSpPr>
          <p:nvPr>
            <p:ph idx="4294967295"/>
          </p:nvPr>
        </p:nvSpPr>
        <p:spPr>
          <a:xfrm>
            <a:off x="1355725" y="1893888"/>
            <a:ext cx="13274675" cy="2692400"/>
          </a:xfrm>
        </p:spPr>
        <p:txBody>
          <a:bodyPr/>
          <a:lstStyle/>
          <a:p>
            <a:pPr marL="6350" lvl="1">
              <a:spcBef>
                <a:spcPts val="2400"/>
              </a:spcBef>
            </a:pPr>
            <a:r>
              <a:rPr lang="en-US" sz="3200" dirty="0">
                <a:latin typeface="Merriweather Light" panose="00000400000000000000" pitchFamily="2" charset="0"/>
                <a:cs typeface="Merriweather Light"/>
              </a:rPr>
              <a:t>Organize data in a fixed order</a:t>
            </a:r>
          </a:p>
          <a:p>
            <a:pPr marL="520700" lvl="1" indent="-342900">
              <a:buFont typeface="Arial" panose="020B0604020202020204" pitchFamily="34" charset="0"/>
              <a:buChar char="•"/>
            </a:pPr>
            <a:r>
              <a:rPr lang="en-US" dirty="0">
                <a:solidFill>
                  <a:srgbClr val="4C4C4C"/>
                </a:solidFill>
                <a:latin typeface="Merriweather Light"/>
                <a:cs typeface="Merriweather Light"/>
              </a:rPr>
              <a:t>Example: show a particular region first</a:t>
            </a:r>
          </a:p>
          <a:p>
            <a:pPr marL="6350" lvl="1">
              <a:spcBef>
                <a:spcPts val="2400"/>
              </a:spcBef>
            </a:pPr>
            <a:r>
              <a:rPr lang="en-US" sz="3200" dirty="0">
                <a:latin typeface="Merriweather Light" panose="00000400000000000000" pitchFamily="2" charset="0"/>
                <a:cs typeface="Merriweather Light"/>
              </a:rPr>
              <a:t>Do not change dynamically (maintained even when data changes)</a:t>
            </a:r>
          </a:p>
          <a:p>
            <a:pPr>
              <a:spcBef>
                <a:spcPts val="2400"/>
              </a:spcBef>
            </a:pPr>
            <a:r>
              <a:rPr lang="en-US" sz="3200" dirty="0">
                <a:latin typeface="Merriweather Light" panose="00000400000000000000" pitchFamily="2" charset="0"/>
              </a:rPr>
              <a:t>Can be set as a default for a dimension</a:t>
            </a:r>
          </a:p>
        </p:txBody>
      </p:sp>
    </p:spTree>
    <p:extLst>
      <p:ext uri="{BB962C8B-B14F-4D97-AF65-F5344CB8AC3E}">
        <p14:creationId xmlns:p14="http://schemas.microsoft.com/office/powerpoint/2010/main" val="154035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ECA7FC-5076-436A-B79A-1B60A67DE116}"/>
              </a:ext>
            </a:extLst>
          </p:cNvPr>
          <p:cNvSpPr>
            <a:spLocks noGrp="1"/>
          </p:cNvSpPr>
          <p:nvPr>
            <p:ph type="body" sz="quarter" idx="14"/>
          </p:nvPr>
        </p:nvSpPr>
        <p:spPr>
          <a:xfrm>
            <a:off x="818708" y="652348"/>
            <a:ext cx="12992987" cy="498598"/>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3600" dirty="0"/>
              <a:t>How to Use the Class Materials</a:t>
            </a:r>
          </a:p>
        </p:txBody>
      </p:sp>
      <p:sp>
        <p:nvSpPr>
          <p:cNvPr id="9" name="Text Placeholder 4">
            <a:extLst>
              <a:ext uri="{FF2B5EF4-FFF2-40B4-BE49-F238E27FC236}">
                <a16:creationId xmlns:a16="http://schemas.microsoft.com/office/drawing/2014/main" id="{703D0C1B-3780-4E86-AA8F-E964653AD5E7}"/>
              </a:ext>
            </a:extLst>
          </p:cNvPr>
          <p:cNvSpPr txBox="1">
            <a:spLocks/>
          </p:cNvSpPr>
          <p:nvPr/>
        </p:nvSpPr>
        <p:spPr>
          <a:xfrm>
            <a:off x="818708" y="1690255"/>
            <a:ext cx="13493037" cy="6494085"/>
          </a:xfrm>
          <a:prstGeom prst="rect">
            <a:avLst/>
          </a:prstGeom>
        </p:spPr>
        <p:txBody>
          <a:bodyPr vert="horz" wrap="square" lIns="0" tIns="0" rIns="0" bIns="0" rtlCol="0">
            <a:spAutoFit/>
          </a:bodyPr>
          <a:lstStyle>
            <a:lvl1pPr marL="0" marR="0" indent="0" algn="l" defTabSz="1306169" rtl="0" eaLnBrk="1" fontAlgn="auto" latinLnBrk="0" hangingPunct="1">
              <a:lnSpc>
                <a:spcPct val="150000"/>
              </a:lnSpc>
              <a:spcBef>
                <a:spcPts val="0"/>
              </a:spcBef>
              <a:spcAft>
                <a:spcPts val="0"/>
              </a:spcAft>
              <a:buClrTx/>
              <a:buSzTx/>
              <a:buFontTx/>
              <a:buNone/>
              <a:tabLst/>
              <a:defRPr sz="2400" b="0" i="0" kern="1200" baseline="0">
                <a:solidFill>
                  <a:srgbClr val="0F3B5E"/>
                </a:solidFill>
                <a:latin typeface="Poppins" panose="00000500000000000000" pitchFamily="2" charset="0"/>
                <a:ea typeface="+mn-ea"/>
                <a:cs typeface="Poppins" panose="00000500000000000000" pitchFamily="2" charset="0"/>
              </a:defRPr>
            </a:lvl1pPr>
            <a:lvl2pPr marL="0" indent="0" algn="l" defTabSz="1097280" rtl="0" eaLnBrk="1" latinLnBrk="0" hangingPunct="1">
              <a:lnSpc>
                <a:spcPct val="150000"/>
              </a:lnSpc>
              <a:spcBef>
                <a:spcPts val="600"/>
              </a:spcBef>
              <a:buFontTx/>
              <a:buNone/>
              <a:defRPr sz="2900" kern="1200" baseline="0">
                <a:solidFill>
                  <a:schemeClr val="tx1"/>
                </a:solidFill>
                <a:latin typeface="+mn-lt"/>
                <a:ea typeface="+mn-ea"/>
                <a:cs typeface="+mn-cs"/>
              </a:defRPr>
            </a:lvl2pPr>
            <a:lvl3pPr marL="0" indent="0" algn="l" defTabSz="1097280" rtl="0" eaLnBrk="1" latinLnBrk="0" hangingPunct="1">
              <a:lnSpc>
                <a:spcPct val="150000"/>
              </a:lnSpc>
              <a:spcBef>
                <a:spcPts val="600"/>
              </a:spcBef>
              <a:buFontTx/>
              <a:buNone/>
              <a:defRPr sz="2900" kern="1200" baseline="0">
                <a:solidFill>
                  <a:schemeClr val="tx1"/>
                </a:solidFill>
                <a:latin typeface="+mn-lt"/>
                <a:ea typeface="+mn-ea"/>
                <a:cs typeface="+mn-cs"/>
              </a:defRPr>
            </a:lvl3pPr>
            <a:lvl4pPr marL="0" indent="0" algn="l" defTabSz="1097280" rtl="0" eaLnBrk="1" latinLnBrk="0" hangingPunct="1">
              <a:lnSpc>
                <a:spcPct val="150000"/>
              </a:lnSpc>
              <a:spcBef>
                <a:spcPts val="600"/>
              </a:spcBef>
              <a:buFontTx/>
              <a:buNone/>
              <a:defRPr sz="2900" kern="1200" baseline="0">
                <a:solidFill>
                  <a:schemeClr val="tx1"/>
                </a:solidFill>
                <a:latin typeface="+mn-lt"/>
                <a:ea typeface="+mn-ea"/>
                <a:cs typeface="+mn-cs"/>
              </a:defRPr>
            </a:lvl4pPr>
            <a:lvl5pPr marL="0" indent="0" algn="l" defTabSz="1097280" rtl="0" eaLnBrk="1" latinLnBrk="0" hangingPunct="1">
              <a:lnSpc>
                <a:spcPct val="150000"/>
              </a:lnSpc>
              <a:spcBef>
                <a:spcPts val="600"/>
              </a:spcBef>
              <a:buFontTx/>
              <a:buNone/>
              <a:defRPr sz="2900" kern="1200" baseline="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defTabSz="1306221" fontAlgn="auto">
              <a:spcAft>
                <a:spcPts val="1200"/>
              </a:spcAft>
              <a:defRPr/>
            </a:pPr>
            <a:r>
              <a:rPr lang="en-US" dirty="0">
                <a:ea typeface="+mn-ea"/>
              </a:rPr>
              <a:t>Practices </a:t>
            </a:r>
          </a:p>
          <a:p>
            <a:pPr marL="623888" lvl="2" indent="-166688" fontAlgn="auto">
              <a:lnSpc>
                <a:spcPct val="100000"/>
              </a:lnSpc>
              <a:spcBef>
                <a:spcPts val="1200"/>
              </a:spcBef>
              <a:spcAft>
                <a:spcPts val="1200"/>
              </a:spcAft>
              <a:buFont typeface="Arial" panose="020B0604020202020204" pitchFamily="34" charset="0"/>
              <a:buChar char="•"/>
              <a:defRPr/>
            </a:pPr>
            <a:r>
              <a:rPr lang="en-US" sz="2200" dirty="0"/>
              <a:t>High-level goals and image</a:t>
            </a:r>
          </a:p>
          <a:p>
            <a:pPr marL="623888" lvl="2" indent="-166688" fontAlgn="auto">
              <a:lnSpc>
                <a:spcPct val="100000"/>
              </a:lnSpc>
              <a:spcBef>
                <a:spcPts val="1200"/>
              </a:spcBef>
              <a:spcAft>
                <a:spcPts val="1200"/>
              </a:spcAft>
              <a:buFont typeface="Arial" panose="020B0604020202020204" pitchFamily="34" charset="0"/>
              <a:buChar char="•"/>
              <a:defRPr/>
            </a:pPr>
            <a:r>
              <a:rPr lang="en-US" sz="2200" dirty="0"/>
              <a:t>Direction steps</a:t>
            </a:r>
          </a:p>
          <a:p>
            <a:pPr defTabSz="1306221" fontAlgn="auto">
              <a:spcAft>
                <a:spcPts val="1200"/>
              </a:spcAft>
              <a:defRPr/>
            </a:pPr>
            <a:r>
              <a:rPr lang="en-US" dirty="0">
                <a:ea typeface="+mn-ea"/>
              </a:rPr>
              <a:t>Student Materials folder</a:t>
            </a:r>
          </a:p>
          <a:p>
            <a:pPr marL="623888" lvl="2" indent="-166688">
              <a:lnSpc>
                <a:spcPct val="100000"/>
              </a:lnSpc>
              <a:spcBef>
                <a:spcPts val="1200"/>
              </a:spcBef>
              <a:spcAft>
                <a:spcPts val="1200"/>
              </a:spcAft>
              <a:buFont typeface="Arial" panose="020B0604020202020204" pitchFamily="34" charset="0"/>
              <a:buChar char="•"/>
              <a:defRPr/>
            </a:pPr>
            <a:r>
              <a:rPr lang="en-US" sz="2200" b="1" dirty="0"/>
              <a:t>Data</a:t>
            </a:r>
            <a:r>
              <a:rPr lang="en-US" sz="2200" dirty="0"/>
              <a:t> folder, with data sources for reference</a:t>
            </a:r>
          </a:p>
          <a:p>
            <a:pPr marL="623888" lvl="2" indent="-166688">
              <a:lnSpc>
                <a:spcPct val="100000"/>
              </a:lnSpc>
              <a:spcBef>
                <a:spcPts val="1200"/>
              </a:spcBef>
              <a:spcAft>
                <a:spcPts val="1200"/>
              </a:spcAft>
              <a:buFont typeface="Arial" panose="020B0604020202020204" pitchFamily="34" charset="0"/>
              <a:buChar char="•"/>
              <a:defRPr/>
            </a:pPr>
            <a:r>
              <a:rPr lang="en-US" sz="2200" b="1" dirty="0"/>
              <a:t>Workbooks</a:t>
            </a:r>
            <a:r>
              <a:rPr lang="en-US" sz="2200" dirty="0"/>
              <a:t> folder, with starter and solution .</a:t>
            </a:r>
            <a:r>
              <a:rPr lang="en-US" sz="2200" dirty="0" err="1"/>
              <a:t>twbx</a:t>
            </a:r>
            <a:r>
              <a:rPr lang="en-US" sz="2200" dirty="0"/>
              <a:t> files (plus sample .</a:t>
            </a:r>
            <a:r>
              <a:rPr lang="en-US" sz="2200" dirty="0" err="1"/>
              <a:t>twbx</a:t>
            </a:r>
            <a:r>
              <a:rPr lang="en-US" sz="2200" dirty="0"/>
              <a:t> files)</a:t>
            </a:r>
          </a:p>
          <a:p>
            <a:pPr defTabSz="1306221" fontAlgn="auto">
              <a:spcAft>
                <a:spcPts val="1200"/>
              </a:spcAft>
              <a:defRPr/>
            </a:pPr>
            <a:r>
              <a:rPr lang="en-US" dirty="0"/>
              <a:t>Conducted in Class/Homework</a:t>
            </a:r>
            <a:endParaRPr lang="en-US" dirty="0">
              <a:ea typeface="+mn-ea"/>
            </a:endParaRPr>
          </a:p>
          <a:p>
            <a:pPr marL="623888" lvl="2" indent="-166688">
              <a:lnSpc>
                <a:spcPct val="100000"/>
              </a:lnSpc>
              <a:spcBef>
                <a:spcPts val="1200"/>
              </a:spcBef>
              <a:spcAft>
                <a:spcPts val="1200"/>
              </a:spcAft>
              <a:buFont typeface="Arial" panose="020B0604020202020204" pitchFamily="34" charset="0"/>
              <a:buChar char="•"/>
              <a:defRPr/>
            </a:pPr>
            <a:r>
              <a:rPr lang="en-US" sz="2200" dirty="0"/>
              <a:t>Some practice time in class, some assigned after we discuss topic at end of session</a:t>
            </a:r>
          </a:p>
          <a:p>
            <a:pPr marL="623888" lvl="2" indent="-166688">
              <a:lnSpc>
                <a:spcPct val="100000"/>
              </a:lnSpc>
              <a:spcBef>
                <a:spcPts val="1200"/>
              </a:spcBef>
              <a:spcAft>
                <a:spcPts val="1200"/>
              </a:spcAft>
              <a:buFont typeface="Arial" panose="020B0604020202020204" pitchFamily="34" charset="0"/>
              <a:buChar char="•"/>
              <a:defRPr/>
            </a:pPr>
            <a:r>
              <a:rPr lang="en-US" sz="2200" dirty="0"/>
              <a:t>Recommended to revisit Tableau at some point between sessions</a:t>
            </a:r>
          </a:p>
          <a:p>
            <a:pPr marL="457200" lvl="2">
              <a:lnSpc>
                <a:spcPct val="100000"/>
              </a:lnSpc>
              <a:spcBef>
                <a:spcPts val="1200"/>
              </a:spcBef>
              <a:spcAft>
                <a:spcPts val="1200"/>
              </a:spcAft>
              <a:defRPr/>
            </a:pPr>
            <a:endParaRPr lang="en-US" sz="2200" dirty="0"/>
          </a:p>
        </p:txBody>
      </p:sp>
    </p:spTree>
    <p:extLst>
      <p:ext uri="{BB962C8B-B14F-4D97-AF65-F5344CB8AC3E}">
        <p14:creationId xmlns:p14="http://schemas.microsoft.com/office/powerpoint/2010/main" val="3694851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Sorting - Together</a:t>
            </a:r>
            <a:br>
              <a:rPr lang="en-US" dirty="0"/>
            </a:br>
            <a:r>
              <a:rPr lang="en-US" dirty="0"/>
              <a:t>p. 6</a:t>
            </a:r>
          </a:p>
        </p:txBody>
      </p:sp>
    </p:spTree>
    <p:extLst>
      <p:ext uri="{BB962C8B-B14F-4D97-AF65-F5344CB8AC3E}">
        <p14:creationId xmlns:p14="http://schemas.microsoft.com/office/powerpoint/2010/main" val="3853820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Using Groups and Hierarchies</a:t>
            </a:r>
          </a:p>
        </p:txBody>
      </p:sp>
    </p:spTree>
    <p:extLst>
      <p:ext uri="{BB962C8B-B14F-4D97-AF65-F5344CB8AC3E}">
        <p14:creationId xmlns:p14="http://schemas.microsoft.com/office/powerpoint/2010/main" val="14149057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6471" y="3383281"/>
            <a:ext cx="4267429" cy="3663082"/>
          </a:xfrm>
          <a:prstGeom prst="rect">
            <a:avLst/>
          </a:prstGeom>
        </p:spPr>
      </p:pic>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Using Groups</a:t>
            </a:r>
          </a:p>
        </p:txBody>
      </p:sp>
      <p:sp>
        <p:nvSpPr>
          <p:cNvPr id="4" name="Content Placeholder 3"/>
          <p:cNvSpPr>
            <a:spLocks noGrp="1"/>
          </p:cNvSpPr>
          <p:nvPr>
            <p:ph idx="4294967295"/>
          </p:nvPr>
        </p:nvSpPr>
        <p:spPr>
          <a:xfrm>
            <a:off x="1355725" y="1893888"/>
            <a:ext cx="13274675" cy="4016375"/>
          </a:xfrm>
        </p:spPr>
        <p:txBody>
          <a:bodyPr/>
          <a:lstStyle/>
          <a:p>
            <a:r>
              <a:rPr lang="en-US" sz="3200" dirty="0">
                <a:latin typeface="+mn-lt"/>
              </a:rPr>
              <a:t>A group is a set of dimension members combined into higher level categories</a:t>
            </a:r>
          </a:p>
          <a:p>
            <a:pPr marL="342900" lvl="1" indent="-342900">
              <a:buFont typeface="Arial" panose="020B0604020202020204" pitchFamily="34" charset="0"/>
              <a:buChar char="•"/>
            </a:pPr>
            <a:r>
              <a:rPr lang="en-US" dirty="0"/>
              <a:t>Example: states grouped as a region or similar products grouped as a category</a:t>
            </a:r>
          </a:p>
          <a:p>
            <a:pPr marL="6350" lvl="1">
              <a:spcBef>
                <a:spcPts val="2400"/>
              </a:spcBef>
            </a:pPr>
            <a:r>
              <a:rPr lang="en-US" sz="3200" dirty="0">
                <a:latin typeface="Merriweather Light" panose="00000400000000000000" pitchFamily="2" charset="0"/>
                <a:cs typeface="Merriweather Light"/>
              </a:rPr>
              <a:t>Methods to create groups:</a:t>
            </a:r>
          </a:p>
          <a:p>
            <a:pPr marL="342900" lvl="1" indent="-342900">
              <a:buFont typeface="Arial" panose="020B0604020202020204" pitchFamily="34" charset="0"/>
              <a:buChar char="•"/>
            </a:pPr>
            <a:r>
              <a:rPr lang="en-US" dirty="0"/>
              <a:t>From the view by selecting dimension labels</a:t>
            </a:r>
            <a:br>
              <a:rPr lang="en-US" dirty="0"/>
            </a:br>
            <a:r>
              <a:rPr lang="en-US" dirty="0"/>
              <a:t>and using the group icon or menu</a:t>
            </a:r>
          </a:p>
          <a:p>
            <a:pPr marL="342900" lvl="1" indent="-342900">
              <a:buFont typeface="Arial" panose="020B0604020202020204" pitchFamily="34" charset="0"/>
              <a:buChar char="•"/>
            </a:pPr>
            <a:r>
              <a:rPr lang="en-US" dirty="0"/>
              <a:t>From the data pane</a:t>
            </a:r>
          </a:p>
          <a:p>
            <a:pPr marL="342900" lvl="1" indent="-342900">
              <a:buFont typeface="Arial" panose="020B0604020202020204" pitchFamily="34" charset="0"/>
              <a:buChar char="•"/>
            </a:pPr>
            <a:r>
              <a:rPr lang="en-US" dirty="0"/>
              <a:t>Visually by selecting marks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1915" y="5971850"/>
            <a:ext cx="3810330" cy="1074513"/>
          </a:xfrm>
          <a:prstGeom prst="rect">
            <a:avLst/>
          </a:prstGeom>
        </p:spPr>
      </p:pic>
    </p:spTree>
    <p:extLst>
      <p:ext uri="{BB962C8B-B14F-4D97-AF65-F5344CB8AC3E}">
        <p14:creationId xmlns:p14="http://schemas.microsoft.com/office/powerpoint/2010/main" val="376127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Creating and Using Hierarchies</a:t>
            </a:r>
          </a:p>
        </p:txBody>
      </p:sp>
      <p:sp>
        <p:nvSpPr>
          <p:cNvPr id="4" name="Content Placeholder 3"/>
          <p:cNvSpPr>
            <a:spLocks noGrp="1"/>
          </p:cNvSpPr>
          <p:nvPr>
            <p:ph idx="4294967295"/>
          </p:nvPr>
        </p:nvSpPr>
        <p:spPr>
          <a:xfrm>
            <a:off x="1355725" y="1893888"/>
            <a:ext cx="13274675" cy="4062412"/>
          </a:xfrm>
        </p:spPr>
        <p:txBody>
          <a:bodyPr/>
          <a:lstStyle/>
          <a:p>
            <a:pPr marL="0"/>
            <a:r>
              <a:rPr lang="en-US" sz="3200" dirty="0">
                <a:latin typeface="+mn-lt"/>
              </a:rPr>
              <a:t>Use hierarchies to organize data from general to specific </a:t>
            </a:r>
          </a:p>
          <a:p>
            <a:pPr marL="520700" lvl="1" indent="-342900">
              <a:buFont typeface="Arial" panose="020B0604020202020204" pitchFamily="34" charset="0"/>
              <a:buChar char="•"/>
            </a:pPr>
            <a:r>
              <a:rPr lang="en-US" dirty="0">
                <a:solidFill>
                  <a:srgbClr val="4C4C4C"/>
                </a:solidFill>
                <a:latin typeface="Merriweather Light"/>
                <a:cs typeface="Merriweather Light"/>
              </a:rPr>
              <a:t>Example: country &gt; region &gt; state &gt; postal code </a:t>
            </a:r>
          </a:p>
          <a:p>
            <a:pPr marL="0" lvl="1">
              <a:spcBef>
                <a:spcPts val="2400"/>
              </a:spcBef>
            </a:pPr>
            <a:r>
              <a:rPr lang="en-US" sz="3200" dirty="0"/>
              <a:t>Use when data does not contain logical levels of aggregation.</a:t>
            </a:r>
          </a:p>
          <a:p>
            <a:pPr marL="0" lvl="1">
              <a:spcBef>
                <a:spcPts val="2400"/>
              </a:spcBef>
            </a:pPr>
            <a:r>
              <a:rPr lang="en-US" sz="3200" dirty="0"/>
              <a:t>Click the plus (+) sign and drill into the data with the path defined by the hierarchy.</a:t>
            </a:r>
          </a:p>
          <a:p>
            <a:pPr marL="0" lvl="1">
              <a:spcBef>
                <a:spcPts val="2400"/>
              </a:spcBef>
            </a:pPr>
            <a:r>
              <a:rPr lang="en-US" sz="3200" dirty="0"/>
              <a:t>Reorder fields in the hierarchy by dragging and dropping.</a:t>
            </a:r>
          </a:p>
        </p:txBody>
      </p:sp>
    </p:spTree>
    <p:extLst>
      <p:ext uri="{BB962C8B-B14F-4D97-AF65-F5344CB8AC3E}">
        <p14:creationId xmlns:p14="http://schemas.microsoft.com/office/powerpoint/2010/main" val="3114634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Creating and Using Hierarchies</a:t>
            </a:r>
            <a:r>
              <a:rPr lang="en-US" sz="2900" dirty="0"/>
              <a:t> (continued)</a:t>
            </a:r>
            <a:endParaRPr lang="en-US" dirty="0"/>
          </a:p>
        </p:txBody>
      </p:sp>
      <p:sp>
        <p:nvSpPr>
          <p:cNvPr id="4" name="Content Placeholder 3"/>
          <p:cNvSpPr>
            <a:spLocks noGrp="1"/>
          </p:cNvSpPr>
          <p:nvPr>
            <p:ph idx="4294967295"/>
          </p:nvPr>
        </p:nvSpPr>
        <p:spPr>
          <a:xfrm>
            <a:off x="0" y="1893888"/>
            <a:ext cx="3956050" cy="492125"/>
          </a:xfrm>
        </p:spPr>
        <p:txBody>
          <a:bodyPr>
            <a:normAutofit lnSpcReduction="10000"/>
          </a:bodyPr>
          <a:lstStyle/>
          <a:p>
            <a:r>
              <a:rPr lang="en-US" sz="3200" dirty="0">
                <a:latin typeface="+mn-lt"/>
              </a:rPr>
              <a:t>Two Ways to Build</a:t>
            </a:r>
          </a:p>
        </p:txBody>
      </p:sp>
      <p:sp>
        <p:nvSpPr>
          <p:cNvPr id="7" name="Content Placeholder 1"/>
          <p:cNvSpPr txBox="1">
            <a:spLocks/>
          </p:cNvSpPr>
          <p:nvPr/>
        </p:nvSpPr>
        <p:spPr>
          <a:xfrm>
            <a:off x="704477" y="2657715"/>
            <a:ext cx="3514231" cy="113185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defTabSz="1304925" fontAlgn="base">
              <a:spcBef>
                <a:spcPts val="0"/>
              </a:spcBef>
              <a:spcAft>
                <a:spcPts val="600"/>
              </a:spcAft>
              <a:buSzPct val="100000"/>
            </a:pPr>
            <a:r>
              <a:rPr lang="en-US" dirty="0">
                <a:ea typeface="ＭＳ Ｐゴシック" charset="0"/>
              </a:rPr>
              <a:t>Drag and drop</a:t>
            </a:r>
          </a:p>
          <a:p>
            <a:pPr algn="ctr"/>
            <a:endParaRPr lang="en-US" dirty="0"/>
          </a:p>
          <a:p>
            <a:pPr algn="ctr"/>
            <a:endParaRPr lang="en-US" dirty="0"/>
          </a:p>
          <a:p>
            <a:pPr algn="ctr"/>
            <a:endParaRPr lang="en-US" dirty="0"/>
          </a:p>
          <a:p>
            <a:pPr algn="ctr"/>
            <a:endParaRPr lang="en-US" dirty="0"/>
          </a:p>
          <a:p>
            <a:pPr algn="ctr"/>
            <a:endParaRPr lang="en-US" dirty="0"/>
          </a:p>
        </p:txBody>
      </p:sp>
      <p:sp>
        <p:nvSpPr>
          <p:cNvPr id="8" name="Content Placeholder 1"/>
          <p:cNvSpPr txBox="1">
            <a:spLocks/>
          </p:cNvSpPr>
          <p:nvPr/>
        </p:nvSpPr>
        <p:spPr>
          <a:xfrm>
            <a:off x="6282217" y="2657715"/>
            <a:ext cx="2549447" cy="14494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defTabSz="1304925" fontAlgn="base">
              <a:spcBef>
                <a:spcPts val="0"/>
              </a:spcBef>
              <a:spcAft>
                <a:spcPts val="600"/>
              </a:spcAft>
              <a:buSzPct val="100000"/>
            </a:pPr>
            <a:r>
              <a:rPr lang="en-US" dirty="0">
                <a:ea typeface="ＭＳ Ｐゴシック" charset="0"/>
              </a:rPr>
              <a:t>Context </a:t>
            </a:r>
            <a:br>
              <a:rPr lang="en-US" dirty="0">
                <a:ea typeface="ＭＳ Ｐゴシック" charset="0"/>
              </a:rPr>
            </a:br>
            <a:r>
              <a:rPr lang="en-US" dirty="0">
                <a:ea typeface="ＭＳ Ｐゴシック" charset="0"/>
              </a:rPr>
              <a:t>(right-click) </a:t>
            </a:r>
            <a:br>
              <a:rPr lang="en-US" dirty="0">
                <a:ea typeface="ＭＳ Ｐゴシック" charset="0"/>
              </a:rPr>
            </a:br>
            <a:r>
              <a:rPr lang="en-US" dirty="0">
                <a:ea typeface="ＭＳ Ｐゴシック" charset="0"/>
              </a:rPr>
              <a:t>menu</a:t>
            </a:r>
          </a:p>
        </p:txBody>
      </p:sp>
      <p:pic>
        <p:nvPicPr>
          <p:cNvPr id="2" name="Picture 1"/>
          <p:cNvPicPr>
            <a:picLocks noChangeAspect="1"/>
          </p:cNvPicPr>
          <p:nvPr/>
        </p:nvPicPr>
        <p:blipFill>
          <a:blip r:embed="rId3"/>
          <a:srcRect/>
          <a:stretch/>
        </p:blipFill>
        <p:spPr>
          <a:xfrm>
            <a:off x="1556579" y="3103563"/>
            <a:ext cx="4212711" cy="3576830"/>
          </a:xfrm>
          <a:prstGeom prst="rect">
            <a:avLst/>
          </a:prstGeom>
        </p:spPr>
      </p:pic>
      <p:pic>
        <p:nvPicPr>
          <p:cNvPr id="3" name="Picture 2"/>
          <p:cNvPicPr>
            <a:picLocks noChangeAspect="1"/>
          </p:cNvPicPr>
          <p:nvPr/>
        </p:nvPicPr>
        <p:blipFill>
          <a:blip r:embed="rId4"/>
          <a:srcRect/>
          <a:stretch/>
        </p:blipFill>
        <p:spPr>
          <a:xfrm>
            <a:off x="8954629" y="2139950"/>
            <a:ext cx="5118039" cy="4172588"/>
          </a:xfrm>
          <a:prstGeom prst="rect">
            <a:avLst/>
          </a:prstGeom>
        </p:spPr>
      </p:pic>
    </p:spTree>
    <p:extLst>
      <p:ext uri="{BB962C8B-B14F-4D97-AF65-F5344CB8AC3E}">
        <p14:creationId xmlns:p14="http://schemas.microsoft.com/office/powerpoint/2010/main" val="398853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Creating Groups and Hierarchies</a:t>
            </a:r>
            <a:br>
              <a:rPr lang="en-US" dirty="0"/>
            </a:br>
            <a:r>
              <a:rPr lang="en-US" dirty="0"/>
              <a:t>p. 8 - Individually</a:t>
            </a:r>
          </a:p>
        </p:txBody>
      </p:sp>
    </p:spTree>
    <p:extLst>
      <p:ext uri="{BB962C8B-B14F-4D97-AF65-F5344CB8AC3E}">
        <p14:creationId xmlns:p14="http://schemas.microsoft.com/office/powerpoint/2010/main" val="80596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Using Dates</a:t>
            </a:r>
          </a:p>
        </p:txBody>
      </p:sp>
    </p:spTree>
    <p:extLst>
      <p:ext uri="{BB962C8B-B14F-4D97-AF65-F5344CB8AC3E}">
        <p14:creationId xmlns:p14="http://schemas.microsoft.com/office/powerpoint/2010/main" val="3833629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4294967295"/>
          </p:nvPr>
        </p:nvSpPr>
        <p:spPr>
          <a:xfrm>
            <a:off x="1360488" y="598488"/>
            <a:ext cx="13269912" cy="577850"/>
          </a:xfrm>
        </p:spPr>
        <p:txBody>
          <a:bodyPr/>
          <a:lstStyle/>
          <a:p>
            <a:pPr marL="0" indent="0">
              <a:buNone/>
            </a:pPr>
            <a:r>
              <a:rPr lang="en-US" dirty="0"/>
              <a:t>Working with Dates</a:t>
            </a:r>
          </a:p>
        </p:txBody>
      </p:sp>
      <p:sp>
        <p:nvSpPr>
          <p:cNvPr id="6" name="Content Placeholder 5"/>
          <p:cNvSpPr>
            <a:spLocks noGrp="1"/>
          </p:cNvSpPr>
          <p:nvPr>
            <p:ph idx="4294967295"/>
          </p:nvPr>
        </p:nvSpPr>
        <p:spPr>
          <a:xfrm>
            <a:off x="613064" y="1340427"/>
            <a:ext cx="13088938" cy="5984875"/>
          </a:xfrm>
        </p:spPr>
        <p:txBody>
          <a:bodyPr/>
          <a:lstStyle/>
          <a:p>
            <a:pPr marL="0" indent="3175"/>
            <a:r>
              <a:rPr lang="en-US" dirty="0">
                <a:latin typeface="+mn-lt"/>
              </a:rPr>
              <a:t>Dates are automatically placed in the dimensions area of the data pane:</a:t>
            </a:r>
          </a:p>
          <a:p>
            <a:pPr marL="914400" lvl="1" indent="-336550">
              <a:buFont typeface="Arial" panose="020B0604020202020204" pitchFamily="34" charset="0"/>
              <a:buChar char="•"/>
            </a:pPr>
            <a:r>
              <a:rPr lang="en-US" dirty="0"/>
              <a:t>Date/time fields are identified by the calendar icon.</a:t>
            </a:r>
            <a:endParaRPr lang="en-US" dirty="0">
              <a:latin typeface="+mn-lt"/>
            </a:endParaRPr>
          </a:p>
          <a:p>
            <a:pPr marL="0" indent="3175">
              <a:spcBef>
                <a:spcPts val="3200"/>
              </a:spcBef>
            </a:pPr>
            <a:r>
              <a:rPr lang="en-US" dirty="0">
                <a:latin typeface="+mn-lt"/>
              </a:rPr>
              <a:t>Automatic hierarchy is created for dates:</a:t>
            </a:r>
          </a:p>
          <a:p>
            <a:pPr marL="914400" lvl="1" indent="-336550">
              <a:buFont typeface="Arial" panose="020B0604020202020204" pitchFamily="34" charset="0"/>
              <a:buChar char="•"/>
            </a:pPr>
            <a:r>
              <a:rPr lang="en-US" dirty="0"/>
              <a:t>Begins at the highest level in the data, usually year. </a:t>
            </a:r>
          </a:p>
          <a:p>
            <a:pPr marL="914400" lvl="1" indent="-336550">
              <a:buFont typeface="Arial" panose="020B0604020202020204" pitchFamily="34" charset="0"/>
              <a:buChar char="•"/>
            </a:pPr>
            <a:r>
              <a:rPr lang="en-US" dirty="0"/>
              <a:t>Right-click on the field to change the hierarchy.</a:t>
            </a:r>
          </a:p>
          <a:p>
            <a:pPr marL="0" indent="3175">
              <a:spcBef>
                <a:spcPts val="2000"/>
              </a:spcBef>
            </a:pPr>
            <a:r>
              <a:rPr lang="en-US" dirty="0">
                <a:latin typeface="+mn-lt"/>
              </a:rPr>
              <a:t>Date hierarchies and attributes in OLAP (or cubes) are defined when the cube is created:</a:t>
            </a:r>
          </a:p>
          <a:p>
            <a:pPr marL="914400" lvl="1" indent="-336550">
              <a:buFont typeface="Arial" panose="020B0604020202020204" pitchFamily="34" charset="0"/>
              <a:buChar char="•"/>
            </a:pPr>
            <a:r>
              <a:rPr lang="en-US" dirty="0"/>
              <a:t>They cannot be modified in Tableau.</a:t>
            </a:r>
          </a:p>
          <a:p>
            <a:pPr marL="0" indent="3175">
              <a:spcBef>
                <a:spcPts val="2000"/>
              </a:spcBef>
            </a:pPr>
            <a:r>
              <a:rPr lang="en-US" dirty="0"/>
              <a:t>The standard Gregorian calendar is used by default:</a:t>
            </a:r>
          </a:p>
          <a:p>
            <a:pPr marL="914400" lvl="1" indent="-336550">
              <a:buFont typeface="Arial" panose="020B0604020202020204" pitchFamily="34" charset="0"/>
              <a:buChar char="•"/>
            </a:pPr>
            <a:r>
              <a:rPr lang="en-US" dirty="0"/>
              <a:t>The ISO-8601 week-based calendar can be selected for any data source.</a:t>
            </a:r>
          </a:p>
          <a:p>
            <a:pPr marL="914400" lvl="1" indent="-336550">
              <a:buFont typeface="Arial" panose="020B0604020202020204" pitchFamily="34" charset="0"/>
              <a:buChar char="•"/>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4034" y="2253442"/>
            <a:ext cx="2419075" cy="1478323"/>
          </a:xfrm>
          <a:prstGeom prst="rect">
            <a:avLst/>
          </a:prstGeom>
        </p:spPr>
      </p:pic>
    </p:spTree>
    <p:extLst>
      <p:ext uri="{BB962C8B-B14F-4D97-AF65-F5344CB8AC3E}">
        <p14:creationId xmlns:p14="http://schemas.microsoft.com/office/powerpoint/2010/main" val="378941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63562"/>
          </a:xfrm>
        </p:spPr>
        <p:txBody>
          <a:bodyPr/>
          <a:lstStyle/>
          <a:p>
            <a:pPr marL="0" indent="0">
              <a:buNone/>
            </a:pPr>
            <a:r>
              <a:rPr lang="en-US" dirty="0"/>
              <a:t>Discrete Date Parts and Continuous Date Values</a:t>
            </a:r>
          </a:p>
        </p:txBody>
      </p:sp>
      <p:sp>
        <p:nvSpPr>
          <p:cNvPr id="4" name="Content Placeholder 3"/>
          <p:cNvSpPr>
            <a:spLocks noGrp="1"/>
          </p:cNvSpPr>
          <p:nvPr>
            <p:ph idx="4294967295"/>
          </p:nvPr>
        </p:nvSpPr>
        <p:spPr>
          <a:xfrm>
            <a:off x="415636" y="1706852"/>
            <a:ext cx="9302750" cy="3692525"/>
          </a:xfrm>
        </p:spPr>
        <p:txBody>
          <a:bodyPr/>
          <a:lstStyle/>
          <a:p>
            <a:r>
              <a:rPr lang="en-US" sz="3200" dirty="0">
                <a:latin typeface="+mn-lt"/>
              </a:rPr>
              <a:t>Discrete dates are organized as discrete </a:t>
            </a:r>
          </a:p>
          <a:p>
            <a:r>
              <a:rPr lang="en-US" sz="3200" dirty="0">
                <a:latin typeface="+mn-lt"/>
              </a:rPr>
              <a:t>date parts, independent of linear time</a:t>
            </a:r>
          </a:p>
          <a:p>
            <a:pPr marL="914400" lvl="1" indent="-336550">
              <a:buFont typeface="Arial" panose="020B0604020202020204" pitchFamily="34" charset="0"/>
              <a:buChar char="•"/>
            </a:pPr>
            <a:r>
              <a:rPr lang="en-US" dirty="0"/>
              <a:t>Organized by date units, such as aggregated data </a:t>
            </a:r>
            <a:br>
              <a:rPr lang="en-US" dirty="0"/>
            </a:br>
            <a:r>
              <a:rPr lang="en-US" dirty="0"/>
              <a:t>for all Novembers over several years.</a:t>
            </a:r>
          </a:p>
          <a:p>
            <a:pPr>
              <a:spcBef>
                <a:spcPts val="1800"/>
              </a:spcBef>
            </a:pPr>
            <a:r>
              <a:rPr lang="en-US" sz="3200" dirty="0">
                <a:latin typeface="+mn-lt"/>
              </a:rPr>
              <a:t>Continuous date values represent the </a:t>
            </a:r>
            <a:br>
              <a:rPr lang="en-US" sz="3200" dirty="0">
                <a:latin typeface="+mn-lt"/>
              </a:rPr>
            </a:br>
            <a:r>
              <a:rPr lang="en-US" sz="3200" dirty="0">
                <a:latin typeface="+mn-lt"/>
              </a:rPr>
              <a:t>chronological progression of time</a:t>
            </a:r>
          </a:p>
          <a:p>
            <a:pPr marL="914400" lvl="1" indent="-336550">
              <a:buFont typeface="Arial" panose="020B0604020202020204" pitchFamily="34" charset="0"/>
              <a:buChar char="•"/>
            </a:pPr>
            <a:r>
              <a:rPr lang="en-US" dirty="0"/>
              <a:t>Create an axis as a timeline.</a:t>
            </a:r>
          </a:p>
        </p:txBody>
      </p:sp>
      <p:pic>
        <p:nvPicPr>
          <p:cNvPr id="6" name="Picture 5" descr="A screenshot of a cell phone&#10;&#10;Description generated with very high confidence">
            <a:extLst>
              <a:ext uri="{FF2B5EF4-FFF2-40B4-BE49-F238E27FC236}">
                <a16:creationId xmlns:a16="http://schemas.microsoft.com/office/drawing/2014/main" id="{F4A7C6B6-03ED-48BB-983A-22675C648236}"/>
              </a:ext>
            </a:extLst>
          </p:cNvPr>
          <p:cNvPicPr>
            <a:picLocks noChangeAspect="1"/>
          </p:cNvPicPr>
          <p:nvPr/>
        </p:nvPicPr>
        <p:blipFill>
          <a:blip r:embed="rId3"/>
          <a:stretch>
            <a:fillRect/>
          </a:stretch>
        </p:blipFill>
        <p:spPr>
          <a:xfrm>
            <a:off x="8965222" y="1307339"/>
            <a:ext cx="4811815" cy="5747981"/>
          </a:xfrm>
          <a:prstGeom prst="rect">
            <a:avLst/>
          </a:prstGeom>
        </p:spPr>
      </p:pic>
    </p:spTree>
    <p:extLst>
      <p:ext uri="{BB962C8B-B14F-4D97-AF65-F5344CB8AC3E}">
        <p14:creationId xmlns:p14="http://schemas.microsoft.com/office/powerpoint/2010/main" val="183843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4294967295"/>
          </p:nvPr>
        </p:nvSpPr>
        <p:spPr>
          <a:xfrm>
            <a:off x="542302" y="1812925"/>
            <a:ext cx="6240463" cy="4924425"/>
          </a:xfrm>
        </p:spPr>
        <p:txBody>
          <a:bodyPr/>
          <a:lstStyle/>
          <a:p>
            <a:pPr>
              <a:lnSpc>
                <a:spcPct val="100000"/>
              </a:lnSpc>
            </a:pPr>
            <a:r>
              <a:rPr lang="en-US" sz="3200" dirty="0">
                <a:latin typeface="+mn-lt"/>
              </a:rPr>
              <a:t>Reorder date hierarchy:</a:t>
            </a:r>
          </a:p>
          <a:p>
            <a:pPr marL="914400" lvl="1" indent="-336550">
              <a:spcBef>
                <a:spcPts val="0"/>
              </a:spcBef>
              <a:buFont typeface="Arial" panose="020B0604020202020204" pitchFamily="34" charset="0"/>
              <a:buChar char="•"/>
            </a:pPr>
            <a:r>
              <a:rPr lang="en-US" sz="2400" dirty="0"/>
              <a:t>Place quarter before year</a:t>
            </a:r>
          </a:p>
          <a:p>
            <a:endParaRPr lang="en-US" dirty="0">
              <a:latin typeface="+mn-lt"/>
            </a:endParaRPr>
          </a:p>
          <a:p>
            <a:endParaRPr lang="en-US" dirty="0">
              <a:latin typeface="+mn-lt"/>
            </a:endParaRPr>
          </a:p>
          <a:p>
            <a:endParaRPr lang="en-US" dirty="0">
              <a:latin typeface="+mn-lt"/>
            </a:endParaRPr>
          </a:p>
          <a:p>
            <a:endParaRPr lang="en-US" dirty="0"/>
          </a:p>
          <a:p>
            <a:pPr marL="0" indent="0">
              <a:buNone/>
            </a:pPr>
            <a:endParaRPr lang="en-US" dirty="0"/>
          </a:p>
          <a:p>
            <a:endParaRPr lang="en-US" dirty="0"/>
          </a:p>
        </p:txBody>
      </p:sp>
      <p:sp>
        <p:nvSpPr>
          <p:cNvPr id="4" name="Text Placeholder 3"/>
          <p:cNvSpPr>
            <a:spLocks noGrp="1"/>
          </p:cNvSpPr>
          <p:nvPr>
            <p:ph type="body" sz="quarter" idx="4294967295"/>
          </p:nvPr>
        </p:nvSpPr>
        <p:spPr>
          <a:xfrm>
            <a:off x="7283450" y="1812925"/>
            <a:ext cx="7346950" cy="2832100"/>
          </a:xfrm>
        </p:spPr>
        <p:txBody>
          <a:bodyPr/>
          <a:lstStyle/>
          <a:p>
            <a:pPr>
              <a:lnSpc>
                <a:spcPct val="100000"/>
              </a:lnSpc>
            </a:pPr>
            <a:r>
              <a:rPr lang="en-US" sz="3200" dirty="0">
                <a:latin typeface="+mn-lt"/>
              </a:rPr>
              <a:t>Place date parts on different shelves:</a:t>
            </a:r>
          </a:p>
          <a:p>
            <a:pPr marL="914400" lvl="1" indent="-336550">
              <a:spcBef>
                <a:spcPts val="0"/>
              </a:spcBef>
              <a:buFont typeface="Arial" panose="020B0604020202020204" pitchFamily="34" charset="0"/>
              <a:buChar char="•"/>
            </a:pPr>
            <a:r>
              <a:rPr lang="en-US" sz="2400" dirty="0"/>
              <a:t>Year on columns </a:t>
            </a:r>
          </a:p>
          <a:p>
            <a:pPr marL="914400" lvl="1" indent="-336550">
              <a:lnSpc>
                <a:spcPct val="100000"/>
              </a:lnSpc>
              <a:spcBef>
                <a:spcPts val="0"/>
              </a:spcBef>
              <a:buFont typeface="Arial" panose="020B0604020202020204" pitchFamily="34" charset="0"/>
              <a:buChar char="•"/>
            </a:pPr>
            <a:r>
              <a:rPr lang="en-US" sz="2400" dirty="0"/>
              <a:t>Quarter on rows</a:t>
            </a:r>
          </a:p>
          <a:p>
            <a:pPr marL="914400" indent="-228600">
              <a:buFont typeface="Arial" panose="020B0604020202020204" pitchFamily="34" charset="0"/>
              <a:buChar char="•"/>
            </a:pPr>
            <a:endParaRPr lang="en-US" sz="2000" dirty="0">
              <a:latin typeface="+mn-lt"/>
            </a:endParaRPr>
          </a:p>
          <a:p>
            <a:pPr marL="914400" indent="-228600">
              <a:buFont typeface="Arial" panose="020B0604020202020204" pitchFamily="34" charset="0"/>
              <a:buChar char="•"/>
            </a:pPr>
            <a:endParaRPr lang="en-US" sz="2000" dirty="0">
              <a:latin typeface="+mn-lt"/>
            </a:endParaRPr>
          </a:p>
        </p:txBody>
      </p:sp>
      <p:sp>
        <p:nvSpPr>
          <p:cNvPr id="5" name="Text Placeholder 4"/>
          <p:cNvSpPr>
            <a:spLocks noGrp="1"/>
          </p:cNvSpPr>
          <p:nvPr>
            <p:ph type="body" sz="quarter" idx="4294967295"/>
          </p:nvPr>
        </p:nvSpPr>
        <p:spPr>
          <a:xfrm>
            <a:off x="1385888" y="600075"/>
            <a:ext cx="13244512" cy="577850"/>
          </a:xfrm>
        </p:spPr>
        <p:txBody>
          <a:bodyPr/>
          <a:lstStyle/>
          <a:p>
            <a:pPr marL="0" indent="0">
              <a:buNone/>
            </a:pPr>
            <a:r>
              <a:rPr lang="en-US" dirty="0"/>
              <a:t>Using Discrete Date Parts</a:t>
            </a:r>
          </a:p>
        </p:txBody>
      </p:sp>
      <p:pic>
        <p:nvPicPr>
          <p:cNvPr id="3" name="Picture 2"/>
          <p:cNvPicPr>
            <a:picLocks noChangeAspect="1"/>
          </p:cNvPicPr>
          <p:nvPr/>
        </p:nvPicPr>
        <p:blipFill>
          <a:blip r:embed="rId3"/>
          <a:srcRect/>
          <a:stretch/>
        </p:blipFill>
        <p:spPr>
          <a:xfrm>
            <a:off x="715321" y="2950823"/>
            <a:ext cx="6067444" cy="4228824"/>
          </a:xfrm>
          <a:prstGeom prst="rect">
            <a:avLst/>
          </a:prstGeom>
        </p:spPr>
      </p:pic>
      <p:pic>
        <p:nvPicPr>
          <p:cNvPr id="6" name="Picture 5"/>
          <p:cNvPicPr>
            <a:picLocks noChangeAspect="1"/>
          </p:cNvPicPr>
          <p:nvPr/>
        </p:nvPicPr>
        <p:blipFill>
          <a:blip r:embed="rId4"/>
          <a:srcRect/>
          <a:stretch/>
        </p:blipFill>
        <p:spPr>
          <a:xfrm>
            <a:off x="10629521" y="2386499"/>
            <a:ext cx="2870130" cy="4698321"/>
          </a:xfrm>
          <a:prstGeom prst="rect">
            <a:avLst/>
          </a:prstGeom>
        </p:spPr>
      </p:pic>
    </p:spTree>
    <p:extLst>
      <p:ext uri="{BB962C8B-B14F-4D97-AF65-F5344CB8AC3E}">
        <p14:creationId xmlns:p14="http://schemas.microsoft.com/office/powerpoint/2010/main" val="580110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ECA7FC-5076-436A-B79A-1B60A67DE116}"/>
              </a:ext>
            </a:extLst>
          </p:cNvPr>
          <p:cNvSpPr>
            <a:spLocks noGrp="1"/>
          </p:cNvSpPr>
          <p:nvPr>
            <p:ph type="body" sz="quarter" idx="14"/>
          </p:nvPr>
        </p:nvSpPr>
        <p:spPr>
          <a:xfrm>
            <a:off x="818708" y="652348"/>
            <a:ext cx="12992987" cy="498598"/>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3600" dirty="0"/>
              <a:t>Tableau Platform</a:t>
            </a:r>
          </a:p>
        </p:txBody>
      </p:sp>
      <p:pic>
        <p:nvPicPr>
          <p:cNvPr id="6" name="Content Placeholder 4">
            <a:extLst>
              <a:ext uri="{FF2B5EF4-FFF2-40B4-BE49-F238E27FC236}">
                <a16:creationId xmlns:a16="http://schemas.microsoft.com/office/drawing/2014/main" id="{562283BC-18CF-4978-A659-28728544EF72}"/>
              </a:ext>
            </a:extLst>
          </p:cNvPr>
          <p:cNvPicPr/>
          <p:nvPr/>
        </p:nvPicPr>
        <p:blipFill>
          <a:blip r:embed="rId2"/>
          <a:stretch>
            <a:fillRect/>
          </a:stretch>
        </p:blipFill>
        <p:spPr>
          <a:xfrm>
            <a:off x="3002973" y="1330036"/>
            <a:ext cx="9476509" cy="6161809"/>
          </a:xfrm>
          <a:prstGeom prst="rect">
            <a:avLst/>
          </a:prstGeom>
        </p:spPr>
      </p:pic>
    </p:spTree>
    <p:extLst>
      <p:ext uri="{BB962C8B-B14F-4D97-AF65-F5344CB8AC3E}">
        <p14:creationId xmlns:p14="http://schemas.microsoft.com/office/powerpoint/2010/main" val="734437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Date Parts and Date Values</a:t>
            </a:r>
            <a:br>
              <a:rPr lang="en-US" dirty="0"/>
            </a:br>
            <a:r>
              <a:rPr lang="en-US" dirty="0"/>
              <a:t>p. 9 - Individually</a:t>
            </a:r>
          </a:p>
        </p:txBody>
      </p:sp>
    </p:spTree>
    <p:extLst>
      <p:ext uri="{BB962C8B-B14F-4D97-AF65-F5344CB8AC3E}">
        <p14:creationId xmlns:p14="http://schemas.microsoft.com/office/powerpoint/2010/main" val="35158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Creating Custom Dates</a:t>
            </a:r>
          </a:p>
        </p:txBody>
      </p:sp>
      <p:sp>
        <p:nvSpPr>
          <p:cNvPr id="4" name="Content Placeholder 3"/>
          <p:cNvSpPr>
            <a:spLocks noGrp="1"/>
          </p:cNvSpPr>
          <p:nvPr>
            <p:ph idx="4294967295"/>
          </p:nvPr>
        </p:nvSpPr>
        <p:spPr>
          <a:xfrm>
            <a:off x="1355725" y="1893888"/>
            <a:ext cx="13274675" cy="4878387"/>
          </a:xfrm>
        </p:spPr>
        <p:txBody>
          <a:bodyPr/>
          <a:lstStyle/>
          <a:p>
            <a:pPr marL="0"/>
            <a:r>
              <a:rPr lang="en-US" sz="3200" dirty="0">
                <a:latin typeface="Merriweather Light" panose="00000400000000000000" pitchFamily="2" charset="0"/>
              </a:rPr>
              <a:t>Custom dates are calculated date parts that you can save.</a:t>
            </a:r>
          </a:p>
          <a:p>
            <a:pPr marL="687387" lvl="2" indent="-342900">
              <a:buFont typeface="Arial" panose="020B0604020202020204" pitchFamily="34" charset="0"/>
              <a:buChar char="•"/>
            </a:pPr>
            <a:r>
              <a:rPr lang="en-US" sz="2400" dirty="0"/>
              <a:t>Example: reuse the custom date part or value without having to override the default behavior for each use.</a:t>
            </a:r>
          </a:p>
          <a:p>
            <a:pPr marL="0" lvl="1">
              <a:spcBef>
                <a:spcPts val="2400"/>
              </a:spcBef>
            </a:pPr>
            <a:r>
              <a:rPr lang="en-US" sz="3200" dirty="0"/>
              <a:t>Can be used to "break" the automatic date hierarchy or to create elements to use in defining a new one.</a:t>
            </a:r>
          </a:p>
          <a:p>
            <a:pPr marL="687387" lvl="2" indent="-342900">
              <a:buFont typeface="Arial" panose="020B0604020202020204" pitchFamily="34" charset="0"/>
              <a:buChar char="•"/>
            </a:pPr>
            <a:r>
              <a:rPr lang="en-US" sz="2400" dirty="0"/>
              <a:t>Example: new dimension for just the month of order data</a:t>
            </a:r>
          </a:p>
          <a:p>
            <a:pPr marL="0">
              <a:spcBef>
                <a:spcPts val="2400"/>
              </a:spcBef>
            </a:pPr>
            <a:r>
              <a:rPr lang="en-US" sz="3200" dirty="0">
                <a:latin typeface="+mn-lt"/>
              </a:rPr>
              <a:t>Allow for each field to represent just itself.</a:t>
            </a:r>
          </a:p>
          <a:p>
            <a:pPr marL="0">
              <a:spcBef>
                <a:spcPts val="2400"/>
              </a:spcBef>
            </a:pPr>
            <a:r>
              <a:rPr lang="en-US" sz="3200" dirty="0">
                <a:latin typeface="+mn-lt"/>
              </a:rPr>
              <a:t>Can be continuous date values or discrete date parts.</a:t>
            </a:r>
          </a:p>
        </p:txBody>
      </p:sp>
    </p:spTree>
    <p:extLst>
      <p:ext uri="{BB962C8B-B14F-4D97-AF65-F5344CB8AC3E}">
        <p14:creationId xmlns:p14="http://schemas.microsoft.com/office/powerpoint/2010/main" val="171345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Using Custom Dates</a:t>
            </a:r>
            <a:br>
              <a:rPr lang="en-US" dirty="0"/>
            </a:br>
            <a:r>
              <a:rPr lang="en-US" dirty="0"/>
              <a:t>p. 11 Together or After Class</a:t>
            </a:r>
          </a:p>
        </p:txBody>
      </p:sp>
    </p:spTree>
    <p:extLst>
      <p:ext uri="{BB962C8B-B14F-4D97-AF65-F5344CB8AC3E}">
        <p14:creationId xmlns:p14="http://schemas.microsoft.com/office/powerpoint/2010/main" val="3597937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4294967295"/>
          </p:nvPr>
        </p:nvSpPr>
        <p:spPr>
          <a:xfrm>
            <a:off x="706582" y="1696461"/>
            <a:ext cx="6450013" cy="5060950"/>
          </a:xfrm>
        </p:spPr>
        <p:txBody>
          <a:bodyPr/>
          <a:lstStyle/>
          <a:p>
            <a:pPr indent="0">
              <a:buNone/>
            </a:pPr>
            <a:r>
              <a:rPr lang="en-US" sz="3200" dirty="0">
                <a:latin typeface="Merriweather Light" panose="00000400000000000000" pitchFamily="2" charset="0"/>
              </a:rPr>
              <a:t>Relative date filters</a:t>
            </a:r>
          </a:p>
          <a:p>
            <a:pPr marL="914400" indent="-336550"/>
            <a:r>
              <a:rPr lang="en-US" sz="2400" dirty="0">
                <a:latin typeface="Merriweather Light" panose="00000400000000000000" pitchFamily="2" charset="0"/>
              </a:rPr>
              <a:t>Update data dynamically with time </a:t>
            </a:r>
          </a:p>
          <a:p>
            <a:pPr marL="914400" indent="-336550"/>
            <a:r>
              <a:rPr lang="en-US" sz="2400" dirty="0">
                <a:latin typeface="Merriweather Light" panose="00000400000000000000" pitchFamily="2" charset="0"/>
              </a:rPr>
              <a:t>Example: 3 months before or after the current date</a:t>
            </a:r>
          </a:p>
          <a:p>
            <a:pPr indent="0">
              <a:spcBef>
                <a:spcPts val="2400"/>
              </a:spcBef>
              <a:buNone/>
            </a:pPr>
            <a:r>
              <a:rPr lang="en-US" sz="3200" dirty="0">
                <a:latin typeface="Merriweather Light" panose="00000400000000000000" pitchFamily="2" charset="0"/>
              </a:rPr>
              <a:t>Range of dates</a:t>
            </a:r>
          </a:p>
          <a:p>
            <a:pPr marL="914400" indent="-336550"/>
            <a:r>
              <a:rPr lang="en-US" sz="2400" dirty="0">
                <a:latin typeface="Merriweather Light" panose="00000400000000000000" pitchFamily="2" charset="0"/>
              </a:rPr>
              <a:t>Specify a definite span of time</a:t>
            </a:r>
          </a:p>
          <a:p>
            <a:pPr marL="914400" indent="-336550"/>
            <a:r>
              <a:rPr lang="en-US" sz="2400" dirty="0">
                <a:latin typeface="Merriweather Light" panose="00000400000000000000" pitchFamily="2" charset="0"/>
              </a:rPr>
              <a:t>Define starting or ending dates</a:t>
            </a:r>
          </a:p>
          <a:p>
            <a:pPr indent="0">
              <a:spcBef>
                <a:spcPts val="2400"/>
              </a:spcBef>
              <a:buNone/>
            </a:pPr>
            <a:r>
              <a:rPr lang="en-US" sz="3200" dirty="0">
                <a:latin typeface="Merriweather Light" panose="00000400000000000000" pitchFamily="2" charset="0"/>
              </a:rPr>
              <a:t>Specific date field values</a:t>
            </a:r>
          </a:p>
          <a:p>
            <a:pPr marL="914400" indent="-336550"/>
            <a:r>
              <a:rPr lang="en-US" sz="2400" dirty="0">
                <a:latin typeface="Merriweather Light" panose="00000400000000000000" pitchFamily="2" charset="0"/>
              </a:rPr>
              <a:t>Examples: years, weekdays</a:t>
            </a:r>
          </a:p>
        </p:txBody>
      </p:sp>
      <p:sp>
        <p:nvSpPr>
          <p:cNvPr id="5" name="Content Placeholder 4"/>
          <p:cNvSpPr>
            <a:spLocks noGrp="1"/>
          </p:cNvSpPr>
          <p:nvPr>
            <p:ph type="body" sz="quarter" idx="4294967295"/>
          </p:nvPr>
        </p:nvSpPr>
        <p:spPr>
          <a:xfrm>
            <a:off x="1360488" y="598488"/>
            <a:ext cx="13269912" cy="577850"/>
          </a:xfrm>
        </p:spPr>
        <p:txBody>
          <a:bodyPr/>
          <a:lstStyle/>
          <a:p>
            <a:pPr marL="0" lvl="0" indent="0">
              <a:buNone/>
            </a:pPr>
            <a:r>
              <a:rPr lang="en-US" dirty="0"/>
              <a:t>Creating Date Filters</a:t>
            </a:r>
          </a:p>
        </p:txBody>
      </p:sp>
      <p:pic>
        <p:nvPicPr>
          <p:cNvPr id="4" name="Picture 3"/>
          <p:cNvPicPr>
            <a:picLocks noChangeAspect="1"/>
          </p:cNvPicPr>
          <p:nvPr/>
        </p:nvPicPr>
        <p:blipFill>
          <a:blip r:embed="rId3"/>
          <a:stretch>
            <a:fillRect/>
          </a:stretch>
        </p:blipFill>
        <p:spPr>
          <a:xfrm>
            <a:off x="7599126" y="1865253"/>
            <a:ext cx="3308157" cy="4499093"/>
          </a:xfrm>
          <a:prstGeom prst="rect">
            <a:avLst/>
          </a:prstGeom>
        </p:spPr>
      </p:pic>
    </p:spTree>
    <p:extLst>
      <p:ext uri="{BB962C8B-B14F-4D97-AF65-F5344CB8AC3E}">
        <p14:creationId xmlns:p14="http://schemas.microsoft.com/office/powerpoint/2010/main" val="2226590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Using Multiple Measures in a View</a:t>
            </a:r>
          </a:p>
        </p:txBody>
      </p:sp>
    </p:spTree>
    <p:extLst>
      <p:ext uri="{BB962C8B-B14F-4D97-AF65-F5344CB8AC3E}">
        <p14:creationId xmlns:p14="http://schemas.microsoft.com/office/powerpoint/2010/main" val="42053742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5203" y="2016160"/>
            <a:ext cx="6898266" cy="4583596"/>
          </a:xfrm>
          <a:prstGeom prst="rect">
            <a:avLst/>
          </a:prstGeom>
        </p:spPr>
      </p:pic>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Measure Values and Measure Names</a:t>
            </a:r>
          </a:p>
        </p:txBody>
      </p:sp>
      <p:sp>
        <p:nvSpPr>
          <p:cNvPr id="4" name="Content Placeholder 3"/>
          <p:cNvSpPr>
            <a:spLocks noGrp="1"/>
          </p:cNvSpPr>
          <p:nvPr>
            <p:ph idx="4294967295"/>
          </p:nvPr>
        </p:nvSpPr>
        <p:spPr>
          <a:xfrm>
            <a:off x="665018" y="1735103"/>
            <a:ext cx="8705850" cy="4478337"/>
          </a:xfrm>
        </p:spPr>
        <p:txBody>
          <a:bodyPr/>
          <a:lstStyle/>
          <a:p>
            <a:pPr marL="0"/>
            <a:r>
              <a:rPr lang="en-US" sz="3200" dirty="0">
                <a:latin typeface="Merriweather Light" panose="00000400000000000000" pitchFamily="2" charset="0"/>
              </a:rPr>
              <a:t>Tableau-generated fields that serve as containers for more than one measure:</a:t>
            </a:r>
          </a:p>
          <a:p>
            <a:pPr marL="914400" lvl="1" indent="-228600">
              <a:buFont typeface="Arial" panose="020B0604020202020204" pitchFamily="34" charset="0"/>
              <a:buChar char="•"/>
            </a:pPr>
            <a:r>
              <a:rPr lang="en-US" dirty="0">
                <a:solidFill>
                  <a:srgbClr val="4C4C4C"/>
                </a:solidFill>
                <a:latin typeface="Merriweather Light" panose="00000400000000000000" pitchFamily="2" charset="0"/>
              </a:rPr>
              <a:t>Measure Names—at the bottom of </a:t>
            </a:r>
            <a:br>
              <a:rPr lang="en-US" dirty="0">
                <a:solidFill>
                  <a:srgbClr val="4C4C4C"/>
                </a:solidFill>
                <a:latin typeface="Merriweather Light" panose="00000400000000000000" pitchFamily="2" charset="0"/>
              </a:rPr>
            </a:br>
            <a:r>
              <a:rPr lang="en-US" dirty="0">
                <a:solidFill>
                  <a:srgbClr val="4C4C4C"/>
                </a:solidFill>
                <a:latin typeface="Merriweather Light" panose="00000400000000000000" pitchFamily="2" charset="0"/>
              </a:rPr>
              <a:t>the dimensions list</a:t>
            </a:r>
          </a:p>
          <a:p>
            <a:pPr marL="914400" lvl="1" indent="-228600">
              <a:buFont typeface="Arial" panose="020B0604020202020204" pitchFamily="34" charset="0"/>
              <a:buChar char="•"/>
            </a:pPr>
            <a:r>
              <a:rPr lang="en-US" dirty="0">
                <a:solidFill>
                  <a:srgbClr val="4C4C4C"/>
                </a:solidFill>
                <a:latin typeface="Merriweather Light" panose="00000400000000000000" pitchFamily="2" charset="0"/>
              </a:rPr>
              <a:t>Measure Values—at the bottom of </a:t>
            </a:r>
            <a:br>
              <a:rPr lang="en-US" dirty="0">
                <a:solidFill>
                  <a:srgbClr val="4C4C4C"/>
                </a:solidFill>
                <a:latin typeface="Merriweather Light" panose="00000400000000000000" pitchFamily="2" charset="0"/>
              </a:rPr>
            </a:br>
            <a:r>
              <a:rPr lang="en-US" dirty="0">
                <a:solidFill>
                  <a:srgbClr val="4C4C4C"/>
                </a:solidFill>
                <a:latin typeface="Merriweather Light" panose="00000400000000000000" pitchFamily="2" charset="0"/>
              </a:rPr>
              <a:t>the measures list</a:t>
            </a:r>
          </a:p>
          <a:p>
            <a:pPr marL="0">
              <a:spcBef>
                <a:spcPts val="2400"/>
              </a:spcBef>
            </a:pPr>
            <a:r>
              <a:rPr lang="en-US" sz="3200" dirty="0"/>
              <a:t>Appear automatically when you </a:t>
            </a:r>
            <a:br>
              <a:rPr lang="en-US" sz="3200" dirty="0"/>
            </a:br>
            <a:r>
              <a:rPr lang="en-US" sz="3200" dirty="0"/>
              <a:t>create a combined (shared) axis </a:t>
            </a:r>
            <a:br>
              <a:rPr lang="en-US" sz="3200" dirty="0"/>
            </a:br>
            <a:r>
              <a:rPr lang="en-US" sz="3200" dirty="0"/>
              <a:t>or dual axis chart.</a:t>
            </a:r>
          </a:p>
        </p:txBody>
      </p:sp>
      <p:sp>
        <p:nvSpPr>
          <p:cNvPr id="6" name="Content Placeholder 1"/>
          <p:cNvSpPr txBox="1">
            <a:spLocks/>
          </p:cNvSpPr>
          <p:nvPr/>
        </p:nvSpPr>
        <p:spPr>
          <a:xfrm>
            <a:off x="1319069" y="6067373"/>
            <a:ext cx="5851752" cy="1064766"/>
          </a:xfrm>
          <a:prstGeom prst="rect">
            <a:avLst/>
          </a:prstGeom>
        </p:spPr>
        <p:txBody>
          <a:bodyPr lIns="130622" tIns="65311" rIns="130622" bIns="65311">
            <a:normAutofit/>
          </a:bodyPr>
          <a:lstStyle>
            <a:lvl1pPr marL="342900" indent="-342900" algn="l" defTabSz="457200" rtl="0" eaLnBrk="1" fontAlgn="base" hangingPunct="1">
              <a:spcBef>
                <a:spcPct val="20000"/>
              </a:spcBef>
              <a:spcAft>
                <a:spcPct val="0"/>
              </a:spcAft>
              <a:buClr>
                <a:schemeClr val="bg1">
                  <a:lumMod val="50000"/>
                </a:schemeClr>
              </a:buClr>
              <a:buFont typeface="Arial" pitchFamily="34" charset="0"/>
              <a:buChar char="•"/>
              <a:defRPr sz="2400" kern="1200" baseline="0">
                <a:solidFill>
                  <a:schemeClr val="bg1">
                    <a:lumMod val="50000"/>
                  </a:schemeClr>
                </a:solidFill>
                <a:latin typeface="Arial"/>
                <a:ea typeface="ＭＳ Ｐゴシック" charset="0"/>
                <a:cs typeface="Arial"/>
              </a:defRPr>
            </a:lvl1pPr>
            <a:lvl2pPr marL="742950" indent="-285750" algn="l" defTabSz="457200" rtl="0" eaLnBrk="1" fontAlgn="base" hangingPunct="1">
              <a:spcBef>
                <a:spcPct val="20000"/>
              </a:spcBef>
              <a:spcAft>
                <a:spcPct val="0"/>
              </a:spcAft>
              <a:buClr>
                <a:srgbClr val="7190BA"/>
              </a:buClr>
              <a:buFont typeface="Arial" pitchFamily="34" charset="0"/>
              <a:buChar char="•"/>
              <a:defRPr sz="2200" kern="1200">
                <a:solidFill>
                  <a:schemeClr val="bg1">
                    <a:lumMod val="50000"/>
                  </a:schemeClr>
                </a:solidFill>
                <a:latin typeface="Arial"/>
                <a:ea typeface="Arial" charset="0"/>
                <a:cs typeface="Arial"/>
              </a:defRPr>
            </a:lvl2pPr>
            <a:lvl3pPr marL="1143000" indent="-228600" algn="l" defTabSz="457200" rtl="0" eaLnBrk="1" fontAlgn="base" hangingPunct="1">
              <a:spcBef>
                <a:spcPct val="20000"/>
              </a:spcBef>
              <a:spcAft>
                <a:spcPct val="0"/>
              </a:spcAft>
              <a:buClr>
                <a:srgbClr val="7190BA"/>
              </a:buClr>
              <a:buFont typeface="Arial" pitchFamily="34" charset="0"/>
              <a:buChar char="•"/>
              <a:defRPr sz="2000" kern="1200">
                <a:solidFill>
                  <a:srgbClr val="404040"/>
                </a:solidFill>
                <a:latin typeface="Arial"/>
                <a:ea typeface="Arial" charset="0"/>
                <a:cs typeface="Arial"/>
              </a:defRPr>
            </a:lvl3pPr>
            <a:lvl4pPr marL="1600200" indent="-228600" algn="l" defTabSz="457200" rtl="0" eaLnBrk="1" fontAlgn="base" hangingPunct="1">
              <a:spcBef>
                <a:spcPct val="20000"/>
              </a:spcBef>
              <a:spcAft>
                <a:spcPct val="0"/>
              </a:spcAft>
              <a:buClr>
                <a:srgbClr val="7190BA"/>
              </a:buClr>
              <a:buFont typeface="Arial" pitchFamily="34" charset="0"/>
              <a:buChar char="•"/>
              <a:defRPr kern="1200">
                <a:solidFill>
                  <a:srgbClr val="404040"/>
                </a:solidFill>
                <a:latin typeface="Arial"/>
                <a:ea typeface="Arial" charset="0"/>
                <a:cs typeface="Arial"/>
              </a:defRPr>
            </a:lvl4pPr>
            <a:lvl5pPr marL="2057400" indent="-228600" algn="l" defTabSz="457200" rtl="0" eaLnBrk="1" fontAlgn="base" hangingPunct="1">
              <a:spcBef>
                <a:spcPct val="20000"/>
              </a:spcBef>
              <a:spcAft>
                <a:spcPct val="0"/>
              </a:spcAft>
              <a:buClr>
                <a:srgbClr val="7190BA"/>
              </a:buClr>
              <a:buFont typeface="Arial" pitchFamily="34" charset="0"/>
              <a:buChar char="•"/>
              <a:defRPr sz="1600" kern="1200">
                <a:solidFill>
                  <a:srgbClr val="404040"/>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2000" dirty="0">
              <a:gradFill>
                <a:gsLst>
                  <a:gs pos="57576">
                    <a:schemeClr val="tx1"/>
                  </a:gs>
                  <a:gs pos="35000">
                    <a:schemeClr val="tx1"/>
                  </a:gs>
                </a:gsLst>
                <a:lin ang="5400000" scaled="0"/>
              </a:gradFill>
              <a:latin typeface="+mn-lt"/>
              <a:ea typeface="+mn-ea"/>
              <a:cs typeface="+mn-cs"/>
            </a:endParaRPr>
          </a:p>
        </p:txBody>
      </p:sp>
    </p:spTree>
    <p:extLst>
      <p:ext uri="{BB962C8B-B14F-4D97-AF65-F5344CB8AC3E}">
        <p14:creationId xmlns:p14="http://schemas.microsoft.com/office/powerpoint/2010/main" val="386291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9300" y="3632794"/>
            <a:ext cx="4425713" cy="3610913"/>
          </a:xfrm>
          <a:prstGeom prst="rect">
            <a:avLst/>
          </a:prstGeom>
        </p:spPr>
      </p:pic>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Combined or Shared Axis Charts</a:t>
            </a:r>
          </a:p>
        </p:txBody>
      </p:sp>
      <p:sp>
        <p:nvSpPr>
          <p:cNvPr id="4" name="Content Placeholder 3"/>
          <p:cNvSpPr>
            <a:spLocks noGrp="1"/>
          </p:cNvSpPr>
          <p:nvPr>
            <p:ph idx="4294967295"/>
          </p:nvPr>
        </p:nvSpPr>
        <p:spPr>
          <a:xfrm>
            <a:off x="0" y="2373313"/>
            <a:ext cx="6670675" cy="3746500"/>
          </a:xfrm>
        </p:spPr>
        <p:txBody>
          <a:bodyPr>
            <a:normAutofit lnSpcReduction="10000"/>
          </a:bodyPr>
          <a:lstStyle/>
          <a:p>
            <a:pPr marL="914400" lvl="2" indent="-336550">
              <a:lnSpc>
                <a:spcPct val="120000"/>
              </a:lnSpc>
              <a:buFont typeface="Arial" panose="020B0604020202020204" pitchFamily="34" charset="0"/>
              <a:buChar char="•"/>
            </a:pPr>
            <a:r>
              <a:rPr lang="en-US" sz="2400" dirty="0">
                <a:latin typeface="Merriweather Light" panose="00000400000000000000" pitchFamily="2" charset="0"/>
              </a:rPr>
              <a:t>Use for comparing multiple measures in a single view.</a:t>
            </a:r>
          </a:p>
          <a:p>
            <a:pPr marL="914400" lvl="2" indent="-336550">
              <a:lnSpc>
                <a:spcPct val="120000"/>
              </a:lnSpc>
              <a:buFont typeface="Arial" panose="020B0604020202020204" pitchFamily="34" charset="0"/>
              <a:buChar char="•"/>
            </a:pPr>
            <a:r>
              <a:rPr lang="en-US" sz="2400" dirty="0">
                <a:latin typeface="Merriweather Light" panose="00000400000000000000" pitchFamily="2" charset="0"/>
              </a:rPr>
              <a:t>Highlight the relationship </a:t>
            </a:r>
            <a:br>
              <a:rPr lang="en-US" sz="2400" dirty="0">
                <a:latin typeface="Merriweather Light" panose="00000400000000000000" pitchFamily="2" charset="0"/>
              </a:rPr>
            </a:br>
            <a:r>
              <a:rPr lang="en-US" sz="2400" dirty="0">
                <a:latin typeface="Merriweather Light" panose="00000400000000000000" pitchFamily="2" charset="0"/>
              </a:rPr>
              <a:t>between the two measures.</a:t>
            </a:r>
          </a:p>
          <a:p>
            <a:pPr marL="914400" lvl="2" indent="-336550">
              <a:lnSpc>
                <a:spcPct val="120000"/>
              </a:lnSpc>
              <a:buFont typeface="Arial" panose="020B0604020202020204" pitchFamily="34" charset="0"/>
              <a:buChar char="•"/>
            </a:pPr>
            <a:r>
              <a:rPr lang="en-US" sz="2400" dirty="0">
                <a:latin typeface="Merriweather Light" panose="00000400000000000000" pitchFamily="2" charset="0"/>
              </a:rPr>
              <a:t>Drag the second measure </a:t>
            </a:r>
            <a:br>
              <a:rPr lang="en-US" sz="2400" dirty="0">
                <a:latin typeface="Merriweather Light" panose="00000400000000000000" pitchFamily="2" charset="0"/>
              </a:rPr>
            </a:br>
            <a:r>
              <a:rPr lang="en-US" sz="2400" dirty="0">
                <a:latin typeface="Merriweather Light" panose="00000400000000000000" pitchFamily="2" charset="0"/>
              </a:rPr>
              <a:t>to the existing axis.</a:t>
            </a:r>
          </a:p>
          <a:p>
            <a:pPr marL="914400" lvl="2" indent="-336550">
              <a:lnSpc>
                <a:spcPct val="120000"/>
              </a:lnSpc>
              <a:buFont typeface="Arial" panose="020B0604020202020204" pitchFamily="34" charset="0"/>
              <a:buChar char="•"/>
            </a:pPr>
            <a:r>
              <a:rPr lang="en-US" sz="2400" dirty="0">
                <a:latin typeface="Merriweather Light" panose="00000400000000000000" pitchFamily="2" charset="0"/>
              </a:rPr>
              <a:t>Show marks side-by-side </a:t>
            </a:r>
            <a:br>
              <a:rPr lang="en-US" sz="2400" dirty="0">
                <a:latin typeface="Merriweather Light" panose="00000400000000000000" pitchFamily="2" charset="0"/>
              </a:rPr>
            </a:br>
            <a:r>
              <a:rPr lang="en-US" sz="2400" dirty="0">
                <a:latin typeface="Merriweather Light" panose="00000400000000000000" pitchFamily="2" charset="0"/>
              </a:rPr>
              <a:t>or stacked.</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5744" y="2022197"/>
            <a:ext cx="3974111" cy="3610913"/>
          </a:xfrm>
          <a:prstGeom prst="rect">
            <a:avLst/>
          </a:prstGeom>
        </p:spPr>
      </p:pic>
      <p:sp>
        <p:nvSpPr>
          <p:cNvPr id="6" name="Rectangle 5"/>
          <p:cNvSpPr/>
          <p:nvPr/>
        </p:nvSpPr>
        <p:spPr>
          <a:xfrm>
            <a:off x="704476" y="1783435"/>
            <a:ext cx="8538583" cy="584775"/>
          </a:xfrm>
          <a:prstGeom prst="rect">
            <a:avLst/>
          </a:prstGeom>
        </p:spPr>
        <p:txBody>
          <a:bodyPr wrap="square">
            <a:spAutoFit/>
          </a:bodyPr>
          <a:lstStyle/>
          <a:p>
            <a:r>
              <a:rPr lang="en-US" sz="3200" dirty="0">
                <a:latin typeface="Merriweather Light" panose="00000400000000000000" pitchFamily="2" charset="0"/>
              </a:rPr>
              <a:t>More than one measure on the same axis</a:t>
            </a:r>
          </a:p>
        </p:txBody>
      </p:sp>
    </p:spTree>
    <p:extLst>
      <p:ext uri="{BB962C8B-B14F-4D97-AF65-F5344CB8AC3E}">
        <p14:creationId xmlns:p14="http://schemas.microsoft.com/office/powerpoint/2010/main" val="4279829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Combined Axis Chart</a:t>
            </a:r>
            <a:br>
              <a:rPr lang="en-US" dirty="0"/>
            </a:br>
            <a:r>
              <a:rPr lang="en-US" dirty="0"/>
              <a:t>p. 14</a:t>
            </a:r>
          </a:p>
        </p:txBody>
      </p:sp>
    </p:spTree>
    <p:extLst>
      <p:ext uri="{BB962C8B-B14F-4D97-AF65-F5344CB8AC3E}">
        <p14:creationId xmlns:p14="http://schemas.microsoft.com/office/powerpoint/2010/main" val="1435742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rcRect/>
          <a:stretch/>
        </p:blipFill>
        <p:spPr>
          <a:xfrm>
            <a:off x="841110" y="3647430"/>
            <a:ext cx="5324365" cy="3330239"/>
          </a:xfrm>
          <a:prstGeom prst="rect">
            <a:avLst/>
          </a:prstGeom>
        </p:spPr>
      </p:pic>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Creating Dual Axis Charts</a:t>
            </a:r>
          </a:p>
        </p:txBody>
      </p:sp>
      <p:sp>
        <p:nvSpPr>
          <p:cNvPr id="4" name="Content Placeholder 3"/>
          <p:cNvSpPr>
            <a:spLocks noGrp="1"/>
          </p:cNvSpPr>
          <p:nvPr>
            <p:ph idx="4294967295"/>
          </p:nvPr>
        </p:nvSpPr>
        <p:spPr>
          <a:xfrm>
            <a:off x="0" y="2041525"/>
            <a:ext cx="12479338" cy="1262063"/>
          </a:xfrm>
        </p:spPr>
        <p:txBody>
          <a:bodyPr/>
          <a:lstStyle/>
          <a:p>
            <a:pPr marL="914400" lvl="2" indent="-336550">
              <a:buFont typeface="Arial" panose="020B0604020202020204" pitchFamily="34" charset="0"/>
              <a:buChar char="•"/>
            </a:pPr>
            <a:r>
              <a:rPr lang="en-US" sz="2400" dirty="0"/>
              <a:t>Different measurement units (for example, dollars and number of days)</a:t>
            </a:r>
          </a:p>
          <a:p>
            <a:pPr marL="914400" lvl="2" indent="-336550">
              <a:buFont typeface="Arial" panose="020B0604020202020204" pitchFamily="34" charset="0"/>
              <a:buChar char="•"/>
            </a:pPr>
            <a:r>
              <a:rPr lang="en-US" sz="2400" dirty="0"/>
              <a:t>Same unit of measure, but on two different scales</a:t>
            </a:r>
          </a:p>
          <a:p>
            <a:pPr marL="914400" lvl="2" indent="-336550">
              <a:buFont typeface="Arial" panose="020B0604020202020204" pitchFamily="34" charset="0"/>
              <a:buChar char="•"/>
            </a:pPr>
            <a:r>
              <a:rPr lang="en-US" sz="2400" dirty="0"/>
              <a:t>Can be shown with different mark types</a:t>
            </a:r>
          </a:p>
        </p:txBody>
      </p:sp>
      <p:sp>
        <p:nvSpPr>
          <p:cNvPr id="6" name="Rectangle 5"/>
          <p:cNvSpPr/>
          <p:nvPr/>
        </p:nvSpPr>
        <p:spPr>
          <a:xfrm>
            <a:off x="704476" y="1451843"/>
            <a:ext cx="12740219" cy="584775"/>
          </a:xfrm>
          <a:prstGeom prst="rect">
            <a:avLst/>
          </a:prstGeom>
        </p:spPr>
        <p:txBody>
          <a:bodyPr wrap="square">
            <a:spAutoFit/>
          </a:bodyPr>
          <a:lstStyle/>
          <a:p>
            <a:r>
              <a:rPr lang="en-US" sz="3200" dirty="0"/>
              <a:t>Useful for showing how two different measures compare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483" y="3737987"/>
            <a:ext cx="7249911" cy="3312873"/>
          </a:xfrm>
          <a:prstGeom prst="rect">
            <a:avLst/>
          </a:prstGeom>
        </p:spPr>
      </p:pic>
    </p:spTree>
    <p:extLst>
      <p:ext uri="{BB962C8B-B14F-4D97-AF65-F5344CB8AC3E}">
        <p14:creationId xmlns:p14="http://schemas.microsoft.com/office/powerpoint/2010/main" val="352106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Dual Axis Chart</a:t>
            </a:r>
            <a:br>
              <a:rPr lang="en-US" dirty="0"/>
            </a:br>
            <a:r>
              <a:rPr lang="en-US" dirty="0"/>
              <a:t>p. 15</a:t>
            </a:r>
          </a:p>
        </p:txBody>
      </p:sp>
    </p:spTree>
    <p:extLst>
      <p:ext uri="{BB962C8B-B14F-4D97-AF65-F5344CB8AC3E}">
        <p14:creationId xmlns:p14="http://schemas.microsoft.com/office/powerpoint/2010/main" val="275971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9ECA7FC-5076-436A-B79A-1B60A67DE116}"/>
              </a:ext>
            </a:extLst>
          </p:cNvPr>
          <p:cNvSpPr>
            <a:spLocks noGrp="1"/>
          </p:cNvSpPr>
          <p:nvPr>
            <p:ph type="body" sz="quarter" idx="14"/>
          </p:nvPr>
        </p:nvSpPr>
        <p:spPr>
          <a:xfrm>
            <a:off x="818708" y="652348"/>
            <a:ext cx="12992987" cy="498598"/>
          </a:xfrm>
        </p:spPr>
        <p:txBody>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US" sz="3600" dirty="0"/>
              <a:t>Application Terminology</a:t>
            </a:r>
          </a:p>
        </p:txBody>
      </p:sp>
      <p:pic>
        <p:nvPicPr>
          <p:cNvPr id="5" name="Picture 4">
            <a:extLst>
              <a:ext uri="{FF2B5EF4-FFF2-40B4-BE49-F238E27FC236}">
                <a16:creationId xmlns:a16="http://schemas.microsoft.com/office/drawing/2014/main" id="{4FEB21B1-503D-42BB-9C50-EF86997F6C8F}"/>
              </a:ext>
            </a:extLst>
          </p:cNvPr>
          <p:cNvPicPr>
            <a:picLocks noChangeAspect="1"/>
          </p:cNvPicPr>
          <p:nvPr/>
        </p:nvPicPr>
        <p:blipFill>
          <a:blip r:embed="rId2"/>
          <a:srcRect/>
          <a:stretch/>
        </p:blipFill>
        <p:spPr>
          <a:xfrm>
            <a:off x="2812472" y="1153661"/>
            <a:ext cx="8303086" cy="6423591"/>
          </a:xfrm>
          <a:prstGeom prst="rect">
            <a:avLst/>
          </a:prstGeom>
        </p:spPr>
      </p:pic>
    </p:spTree>
    <p:extLst>
      <p:ext uri="{BB962C8B-B14F-4D97-AF65-F5344CB8AC3E}">
        <p14:creationId xmlns:p14="http://schemas.microsoft.com/office/powerpoint/2010/main" val="11506657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Text Tables and Alternatives</a:t>
            </a:r>
          </a:p>
        </p:txBody>
      </p:sp>
    </p:spTree>
    <p:extLst>
      <p:ext uri="{BB962C8B-B14F-4D97-AF65-F5344CB8AC3E}">
        <p14:creationId xmlns:p14="http://schemas.microsoft.com/office/powerpoint/2010/main" val="1278793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lstStyle/>
          <a:p>
            <a:pPr marL="0" indent="0">
              <a:buNone/>
            </a:pPr>
            <a:r>
              <a:rPr lang="en-US" dirty="0"/>
              <a:t>Creating Crosstabs</a:t>
            </a:r>
          </a:p>
        </p:txBody>
      </p:sp>
      <p:sp>
        <p:nvSpPr>
          <p:cNvPr id="3" name="Content Placeholder 2"/>
          <p:cNvSpPr>
            <a:spLocks noGrp="1"/>
          </p:cNvSpPr>
          <p:nvPr>
            <p:ph idx="4294967295"/>
          </p:nvPr>
        </p:nvSpPr>
        <p:spPr>
          <a:xfrm>
            <a:off x="1355725" y="1893888"/>
            <a:ext cx="13274675" cy="5821362"/>
          </a:xfrm>
        </p:spPr>
        <p:txBody>
          <a:bodyPr/>
          <a:lstStyle/>
          <a:p>
            <a:r>
              <a:rPr lang="en-US" sz="3200" dirty="0">
                <a:latin typeface="+mn-lt"/>
              </a:rPr>
              <a:t>Use when specific numeric values need to be represented </a:t>
            </a:r>
            <a:br>
              <a:rPr lang="en-US" sz="3200" dirty="0">
                <a:latin typeface="+mn-lt"/>
              </a:rPr>
            </a:br>
            <a:r>
              <a:rPr lang="en-US" sz="3200" dirty="0">
                <a:latin typeface="+mn-lt"/>
              </a:rPr>
              <a:t>in the view.</a:t>
            </a:r>
          </a:p>
          <a:p>
            <a:pPr>
              <a:spcBef>
                <a:spcPts val="2600"/>
              </a:spcBef>
            </a:pPr>
            <a:r>
              <a:rPr lang="en-US" sz="3200" dirty="0">
                <a:latin typeface="+mn-lt"/>
              </a:rPr>
              <a:t>To create:</a:t>
            </a:r>
          </a:p>
          <a:p>
            <a:pPr marL="914400" lvl="1" indent="-342900">
              <a:buFont typeface="Arial" panose="020B0604020202020204" pitchFamily="34" charset="0"/>
              <a:buChar char="•"/>
            </a:pPr>
            <a:r>
              <a:rPr lang="en-US" dirty="0"/>
              <a:t>One dimension on </a:t>
            </a:r>
            <a:r>
              <a:rPr lang="en-US" dirty="0">
                <a:latin typeface="Merriweather Light" panose="00000400000000000000" pitchFamily="2" charset="0"/>
              </a:rPr>
              <a:t>columns</a:t>
            </a:r>
          </a:p>
          <a:p>
            <a:pPr marL="914400" lvl="1" indent="-342900">
              <a:buFont typeface="Arial" panose="020B0604020202020204" pitchFamily="34" charset="0"/>
              <a:buChar char="•"/>
            </a:pPr>
            <a:r>
              <a:rPr lang="en-US" dirty="0"/>
              <a:t>One dimension on </a:t>
            </a:r>
            <a:r>
              <a:rPr lang="en-US" dirty="0">
                <a:latin typeface="Merriweather Light" panose="00000400000000000000" pitchFamily="2" charset="0"/>
              </a:rPr>
              <a:t>rows</a:t>
            </a:r>
          </a:p>
          <a:p>
            <a:pPr marL="914400" lvl="1" indent="-342900">
              <a:buFont typeface="Arial" panose="020B0604020202020204" pitchFamily="34" charset="0"/>
              <a:buChar char="•"/>
            </a:pPr>
            <a:r>
              <a:rPr lang="en-US" dirty="0"/>
              <a:t>One measure to </a:t>
            </a:r>
            <a:r>
              <a:rPr lang="en-US" dirty="0">
                <a:latin typeface="Merriweather Light" panose="00000400000000000000" pitchFamily="2" charset="0"/>
              </a:rPr>
              <a:t>text</a:t>
            </a:r>
            <a:r>
              <a:rPr lang="en-US" dirty="0"/>
              <a:t> </a:t>
            </a:r>
            <a:br>
              <a:rPr lang="en-US" dirty="0"/>
            </a:br>
            <a:r>
              <a:rPr lang="en-US" dirty="0"/>
              <a:t>on the </a:t>
            </a:r>
            <a:r>
              <a:rPr lang="en-US" b="1" dirty="0">
                <a:latin typeface="Merriweather Light" panose="00000400000000000000" pitchFamily="2" charset="0"/>
              </a:rPr>
              <a:t>Marks</a:t>
            </a:r>
            <a:r>
              <a:rPr lang="en-US" dirty="0"/>
              <a:t> card</a:t>
            </a:r>
          </a:p>
          <a:p>
            <a:pPr>
              <a:spcBef>
                <a:spcPts val="2600"/>
              </a:spcBef>
            </a:pPr>
            <a:r>
              <a:rPr lang="en-US" sz="3200" dirty="0">
                <a:latin typeface="+mn-lt"/>
              </a:rPr>
              <a:t>From an existing view:</a:t>
            </a:r>
          </a:p>
          <a:p>
            <a:pPr marL="914400" lvl="1" indent="-228600">
              <a:buFont typeface="Arial" panose="020B0604020202020204" pitchFamily="34" charset="0"/>
              <a:buChar char="•"/>
            </a:pPr>
            <a:r>
              <a:rPr lang="en-US" dirty="0"/>
              <a:t>Right-click the tab for the worksheet you want to use, </a:t>
            </a:r>
            <a:br>
              <a:rPr lang="en-US" dirty="0"/>
            </a:br>
            <a:r>
              <a:rPr lang="en-US" dirty="0"/>
              <a:t>and choose </a:t>
            </a:r>
            <a:r>
              <a:rPr lang="en-US" b="1" dirty="0">
                <a:latin typeface="Merriweather Light" panose="00000400000000000000" pitchFamily="2" charset="0"/>
              </a:rPr>
              <a:t>Duplicate as Crosstab.</a:t>
            </a:r>
          </a:p>
          <a:p>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228" y="2454689"/>
            <a:ext cx="5029352" cy="3570623"/>
          </a:xfrm>
          <a:prstGeom prst="rect">
            <a:avLst/>
          </a:prstGeom>
        </p:spPr>
      </p:pic>
    </p:spTree>
    <p:extLst>
      <p:ext uri="{BB962C8B-B14F-4D97-AF65-F5344CB8AC3E}">
        <p14:creationId xmlns:p14="http://schemas.microsoft.com/office/powerpoint/2010/main" val="2972674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lstStyle/>
          <a:p>
            <a:pPr marL="0" indent="0">
              <a:buNone/>
            </a:pPr>
            <a:r>
              <a:rPr lang="en-US" dirty="0"/>
              <a:t>Creating Crosstabs (cont'd)</a:t>
            </a:r>
          </a:p>
        </p:txBody>
      </p:sp>
      <p:sp>
        <p:nvSpPr>
          <p:cNvPr id="3" name="Content Placeholder 2"/>
          <p:cNvSpPr>
            <a:spLocks noGrp="1"/>
          </p:cNvSpPr>
          <p:nvPr>
            <p:ph idx="4294967295"/>
          </p:nvPr>
        </p:nvSpPr>
        <p:spPr>
          <a:xfrm>
            <a:off x="1355725" y="1893888"/>
            <a:ext cx="13274675" cy="2262187"/>
          </a:xfrm>
        </p:spPr>
        <p:txBody>
          <a:bodyPr/>
          <a:lstStyle/>
          <a:p>
            <a:pPr>
              <a:spcBef>
                <a:spcPts val="2600"/>
              </a:spcBef>
            </a:pPr>
            <a:r>
              <a:rPr lang="en-US" sz="3200" dirty="0">
                <a:latin typeface="+mn-lt"/>
              </a:rPr>
              <a:t>Sort your table column:</a:t>
            </a:r>
          </a:p>
          <a:p>
            <a:pPr marL="0" lvl="1"/>
            <a:r>
              <a:rPr lang="en-US" b="1" dirty="0">
                <a:latin typeface="Merriweather Light" panose="00000400000000000000" pitchFamily="2" charset="0"/>
              </a:rPr>
              <a:t>Nested</a:t>
            </a:r>
            <a:r>
              <a:rPr lang="en-US" dirty="0">
                <a:latin typeface="Merriweather Light" panose="00000400000000000000" pitchFamily="2" charset="0"/>
              </a:rPr>
              <a:t> or </a:t>
            </a:r>
            <a:r>
              <a:rPr lang="en-US" b="1" dirty="0">
                <a:latin typeface="Merriweather Light" panose="00000400000000000000" pitchFamily="2" charset="0"/>
              </a:rPr>
              <a:t>Field</a:t>
            </a:r>
            <a:r>
              <a:rPr lang="en-US" dirty="0">
                <a:latin typeface="Merriweather Light" panose="00000400000000000000" pitchFamily="2" charset="0"/>
              </a:rPr>
              <a:t> sort columns containing a single value per pane, or columns having discrete measures.</a:t>
            </a:r>
          </a:p>
          <a:p>
            <a:pPr marL="0" lvl="1"/>
            <a:r>
              <a:rPr lang="en-US" dirty="0">
                <a:latin typeface="Merriweather Light" panose="00000400000000000000" pitchFamily="2" charset="0"/>
              </a:rPr>
              <a:t>To create:</a:t>
            </a:r>
          </a:p>
          <a:p>
            <a:endParaRPr lang="en-US" dirty="0"/>
          </a:p>
        </p:txBody>
      </p:sp>
      <p:pic>
        <p:nvPicPr>
          <p:cNvPr id="2" name="Picture 1"/>
          <p:cNvPicPr>
            <a:picLocks noChangeAspect="1"/>
          </p:cNvPicPr>
          <p:nvPr/>
        </p:nvPicPr>
        <p:blipFill>
          <a:blip r:embed="rId3"/>
          <a:srcRect/>
          <a:stretch/>
        </p:blipFill>
        <p:spPr>
          <a:xfrm>
            <a:off x="8135081" y="3156705"/>
            <a:ext cx="5790843" cy="2905949"/>
          </a:xfrm>
          <a:prstGeom prst="rect">
            <a:avLst/>
          </a:prstGeom>
        </p:spPr>
      </p:pic>
      <p:sp>
        <p:nvSpPr>
          <p:cNvPr id="5" name="Content Placeholder 2">
            <a:extLst>
              <a:ext uri="{FF2B5EF4-FFF2-40B4-BE49-F238E27FC236}">
                <a16:creationId xmlns:a16="http://schemas.microsoft.com/office/drawing/2014/main" id="{4CA68413-81AA-4943-9023-B7032745C909}"/>
              </a:ext>
            </a:extLst>
          </p:cNvPr>
          <p:cNvSpPr txBox="1">
            <a:spLocks/>
          </p:cNvSpPr>
          <p:nvPr/>
        </p:nvSpPr>
        <p:spPr>
          <a:xfrm>
            <a:off x="704476" y="3665474"/>
            <a:ext cx="7377260" cy="3308598"/>
          </a:xfrm>
          <a:prstGeom prst="rect">
            <a:avLst/>
          </a:prstGeom>
        </p:spPr>
        <p:txBody>
          <a:bodyPr wrap="square" lIns="0" tIns="0" rIns="0" bIns="0">
            <a:spAutoFit/>
          </a:bodyPr>
          <a:lstStyle>
            <a:lvl1pPr marL="6350" indent="0" algn="l" defTabSz="1304925" rtl="0" eaLnBrk="1" fontAlgn="base" hangingPunct="1">
              <a:spcBef>
                <a:spcPts val="0"/>
              </a:spcBef>
              <a:spcAft>
                <a:spcPts val="600"/>
              </a:spcAft>
              <a:buSzPct val="100000"/>
              <a:buFont typeface="+mj-lt"/>
              <a:buNone/>
              <a:tabLst/>
              <a:defRPr sz="2800" b="0" i="0" kern="1200" baseline="0">
                <a:solidFill>
                  <a:srgbClr val="4C4C4C"/>
                </a:solidFill>
                <a:latin typeface="Merriweather Light"/>
                <a:ea typeface="ＭＳ Ｐゴシック" charset="0"/>
                <a:cs typeface="Merriweather Light"/>
              </a:defRPr>
            </a:lvl1pPr>
            <a:lvl2pPr marL="288925" indent="0" algn="l" defTabSz="1304925" rtl="0" eaLnBrk="1" fontAlgn="base" hangingPunct="1">
              <a:spcBef>
                <a:spcPts val="0"/>
              </a:spcBef>
              <a:spcAft>
                <a:spcPts val="600"/>
              </a:spcAft>
              <a:buSzPct val="100000"/>
              <a:buFont typeface="+mj-lt"/>
              <a:buNone/>
              <a:defRPr sz="2400" kern="1200" baseline="0">
                <a:solidFill>
                  <a:schemeClr val="accent5"/>
                </a:solidFill>
                <a:latin typeface="+mn-lt"/>
                <a:ea typeface="ＭＳ Ｐゴシック" charset="0"/>
                <a:cs typeface="+mn-cs"/>
              </a:defRPr>
            </a:lvl2pPr>
            <a:lvl3pPr marL="512763" indent="0" algn="l" defTabSz="1304925" rtl="0" eaLnBrk="1" fontAlgn="base" hangingPunct="1">
              <a:spcBef>
                <a:spcPts val="0"/>
              </a:spcBef>
              <a:spcAft>
                <a:spcPts val="600"/>
              </a:spcAft>
              <a:buSzPct val="100000"/>
              <a:buFont typeface="+mj-lt"/>
              <a:buNone/>
              <a:defRPr sz="2100" kern="1200" baseline="0">
                <a:solidFill>
                  <a:schemeClr val="accent5"/>
                </a:solidFill>
                <a:latin typeface="+mn-lt"/>
                <a:ea typeface="ＭＳ Ｐゴシック" charset="0"/>
                <a:cs typeface="+mn-cs"/>
              </a:defRPr>
            </a:lvl3pPr>
            <a:lvl4pPr marL="741363" indent="0" algn="l" defTabSz="1304925" rtl="0" eaLnBrk="1" fontAlgn="base" hangingPunct="1">
              <a:spcBef>
                <a:spcPts val="0"/>
              </a:spcBef>
              <a:spcAft>
                <a:spcPts val="600"/>
              </a:spcAft>
              <a:buSzPct val="100000"/>
              <a:buFont typeface="+mj-lt"/>
              <a:buNone/>
              <a:defRPr sz="1800" kern="1200" baseline="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914400" lvl="1" indent="-342900">
              <a:buFont typeface="Arial" panose="020B0604020202020204" pitchFamily="34" charset="0"/>
              <a:buChar char="•"/>
            </a:pPr>
            <a:r>
              <a:rPr lang="en-US" dirty="0"/>
              <a:t>One dimension to </a:t>
            </a:r>
            <a:r>
              <a:rPr lang="en-US" b="1" dirty="0"/>
              <a:t>Columns</a:t>
            </a:r>
          </a:p>
          <a:p>
            <a:pPr marL="914400" lvl="1" indent="-342900">
              <a:buFont typeface="Arial" panose="020B0604020202020204" pitchFamily="34" charset="0"/>
              <a:buChar char="•"/>
            </a:pPr>
            <a:r>
              <a:rPr lang="en-US" dirty="0">
                <a:latin typeface="Merriweather Light" panose="00000400000000000000" pitchFamily="2" charset="0"/>
              </a:rPr>
              <a:t>Several dimensions to </a:t>
            </a:r>
            <a:r>
              <a:rPr lang="en-US" b="1" dirty="0">
                <a:latin typeface="Merriweather Light" panose="00000400000000000000" pitchFamily="2" charset="0"/>
              </a:rPr>
              <a:t>Rows</a:t>
            </a:r>
          </a:p>
          <a:p>
            <a:pPr marL="914400" lvl="1" indent="-342900">
              <a:buFont typeface="Arial" panose="020B0604020202020204" pitchFamily="34" charset="0"/>
              <a:buChar char="•"/>
            </a:pPr>
            <a:r>
              <a:rPr lang="en-US" dirty="0">
                <a:latin typeface="Merriweather Light" panose="00000400000000000000" pitchFamily="2" charset="0"/>
              </a:rPr>
              <a:t>One measure to text on the </a:t>
            </a:r>
            <a:r>
              <a:rPr lang="en-US" b="1" dirty="0">
                <a:latin typeface="Merriweather Light" panose="00000400000000000000" pitchFamily="2" charset="0"/>
              </a:rPr>
              <a:t>Marks</a:t>
            </a:r>
            <a:r>
              <a:rPr lang="en-US" dirty="0">
                <a:latin typeface="Merriweather Light" panose="00000400000000000000" pitchFamily="2" charset="0"/>
              </a:rPr>
              <a:t> card</a:t>
            </a:r>
          </a:p>
          <a:p>
            <a:pPr marL="914400" lvl="1" indent="-342900">
              <a:buFont typeface="Arial" panose="020B0604020202020204" pitchFamily="34" charset="0"/>
              <a:buChar char="•"/>
            </a:pPr>
            <a:r>
              <a:rPr lang="en-US" dirty="0">
                <a:latin typeface="Merriweather Light" panose="00000400000000000000" pitchFamily="2" charset="0"/>
              </a:rPr>
              <a:t>On </a:t>
            </a:r>
            <a:r>
              <a:rPr lang="en-US" b="1" dirty="0">
                <a:latin typeface="Merriweather Light" panose="00000400000000000000" pitchFamily="2" charset="0"/>
              </a:rPr>
              <a:t>Rows</a:t>
            </a:r>
            <a:r>
              <a:rPr lang="en-US" dirty="0">
                <a:latin typeface="Merriweather Light" panose="00000400000000000000" pitchFamily="2" charset="0"/>
              </a:rPr>
              <a:t>, right-click a dimension and choose </a:t>
            </a:r>
            <a:r>
              <a:rPr lang="en-US" b="1" dirty="0">
                <a:latin typeface="Merriweather Light" panose="00000400000000000000" pitchFamily="2" charset="0"/>
              </a:rPr>
              <a:t>Sort</a:t>
            </a:r>
            <a:r>
              <a:rPr lang="en-US" dirty="0">
                <a:latin typeface="Merriweather Light" panose="00000400000000000000" pitchFamily="2" charset="0"/>
              </a:rPr>
              <a:t>.</a:t>
            </a:r>
          </a:p>
          <a:p>
            <a:pPr marL="1138238" lvl="2" indent="-342900">
              <a:buFont typeface="Arial" panose="020B0604020202020204" pitchFamily="34" charset="0"/>
              <a:buChar char="•"/>
            </a:pPr>
            <a:r>
              <a:rPr lang="en-US" dirty="0"/>
              <a:t>In the dialog box, choose </a:t>
            </a:r>
            <a:r>
              <a:rPr lang="en-US" b="1" dirty="0"/>
              <a:t>Field</a:t>
            </a:r>
            <a:r>
              <a:rPr lang="en-US" dirty="0"/>
              <a:t>, </a:t>
            </a:r>
            <a:r>
              <a:rPr lang="en-US" b="1" dirty="0"/>
              <a:t>Ascending</a:t>
            </a:r>
            <a:r>
              <a:rPr lang="en-US" dirty="0"/>
              <a:t>, </a:t>
            </a:r>
            <a:r>
              <a:rPr lang="en-US" b="1" dirty="0"/>
              <a:t>Field Name</a:t>
            </a:r>
            <a:r>
              <a:rPr lang="en-US" dirty="0"/>
              <a:t>, </a:t>
            </a:r>
            <a:r>
              <a:rPr lang="en-US" b="1" dirty="0"/>
              <a:t>Sales</a:t>
            </a:r>
            <a:r>
              <a:rPr lang="en-US" dirty="0"/>
              <a:t> and </a:t>
            </a:r>
            <a:r>
              <a:rPr lang="en-US" b="1" dirty="0"/>
              <a:t>Sum</a:t>
            </a:r>
            <a:r>
              <a:rPr lang="en-US" dirty="0"/>
              <a:t>.</a:t>
            </a:r>
          </a:p>
          <a:p>
            <a:endParaRPr lang="en-US" dirty="0"/>
          </a:p>
        </p:txBody>
      </p:sp>
    </p:spTree>
    <p:extLst>
      <p:ext uri="{BB962C8B-B14F-4D97-AF65-F5344CB8AC3E}">
        <p14:creationId xmlns:p14="http://schemas.microsoft.com/office/powerpoint/2010/main" val="50532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1117600"/>
          </a:xfrm>
        </p:spPr>
        <p:txBody>
          <a:bodyPr/>
          <a:lstStyle/>
          <a:p>
            <a:pPr marL="0" indent="0">
              <a:buNone/>
            </a:pPr>
            <a:r>
              <a:rPr lang="en-US" dirty="0"/>
              <a:t>Grand Totals, Subtotals, and Changing Aggregations</a:t>
            </a:r>
          </a:p>
        </p:txBody>
      </p:sp>
      <p:sp>
        <p:nvSpPr>
          <p:cNvPr id="4" name="Content Placeholder 3"/>
          <p:cNvSpPr>
            <a:spLocks noGrp="1"/>
          </p:cNvSpPr>
          <p:nvPr>
            <p:ph idx="4294967295"/>
          </p:nvPr>
        </p:nvSpPr>
        <p:spPr>
          <a:xfrm>
            <a:off x="1355725" y="1893888"/>
            <a:ext cx="13274675" cy="984250"/>
          </a:xfrm>
        </p:spPr>
        <p:txBody>
          <a:bodyPr/>
          <a:lstStyle/>
          <a:p>
            <a:r>
              <a:rPr lang="en-US" sz="3200" dirty="0"/>
              <a:t>Add row and column grand totals and subtotals </a:t>
            </a:r>
            <a:br>
              <a:rPr lang="en-US" sz="3200" dirty="0"/>
            </a:br>
            <a:r>
              <a:rPr lang="en-US" sz="3200" dirty="0"/>
              <a:t>to help users interpret data.</a:t>
            </a:r>
          </a:p>
        </p:txBody>
      </p:sp>
      <p:sp>
        <p:nvSpPr>
          <p:cNvPr id="7" name="Content Placeholder 1"/>
          <p:cNvSpPr txBox="1">
            <a:spLocks/>
          </p:cNvSpPr>
          <p:nvPr/>
        </p:nvSpPr>
        <p:spPr>
          <a:xfrm>
            <a:off x="794586" y="3056051"/>
            <a:ext cx="6436794" cy="1794245"/>
          </a:xfrm>
          <a:prstGeom prst="rect">
            <a:avLst/>
          </a:prstGeom>
        </p:spPr>
        <p:txBody>
          <a:bodyPr>
            <a:noAutofit/>
          </a:bodyPr>
          <a:lstStyle>
            <a:lvl1pPr marL="342900" indent="-342900" algn="l" defTabSz="457200" rtl="0" eaLnBrk="1" fontAlgn="base" hangingPunct="1">
              <a:spcBef>
                <a:spcPct val="20000"/>
              </a:spcBef>
              <a:spcAft>
                <a:spcPct val="0"/>
              </a:spcAft>
              <a:buClr>
                <a:schemeClr val="bg1">
                  <a:lumMod val="50000"/>
                </a:schemeClr>
              </a:buClr>
              <a:buFont typeface="Arial" pitchFamily="34" charset="0"/>
              <a:buChar char="•"/>
              <a:defRPr sz="2400" kern="1200" baseline="0">
                <a:solidFill>
                  <a:schemeClr val="bg1">
                    <a:lumMod val="50000"/>
                  </a:schemeClr>
                </a:solidFill>
                <a:latin typeface="Arial"/>
                <a:ea typeface="ＭＳ Ｐゴシック" charset="0"/>
                <a:cs typeface="Arial"/>
              </a:defRPr>
            </a:lvl1pPr>
            <a:lvl2pPr marL="742950" indent="-285750" algn="l" defTabSz="457200" rtl="0" eaLnBrk="1" fontAlgn="base" hangingPunct="1">
              <a:spcBef>
                <a:spcPct val="20000"/>
              </a:spcBef>
              <a:spcAft>
                <a:spcPct val="0"/>
              </a:spcAft>
              <a:buClr>
                <a:srgbClr val="7190BA"/>
              </a:buClr>
              <a:buFont typeface="Arial" pitchFamily="34" charset="0"/>
              <a:buChar char="•"/>
              <a:defRPr sz="2200" kern="1200">
                <a:solidFill>
                  <a:schemeClr val="bg1">
                    <a:lumMod val="50000"/>
                  </a:schemeClr>
                </a:solidFill>
                <a:latin typeface="Arial"/>
                <a:ea typeface="Arial" charset="0"/>
                <a:cs typeface="Arial"/>
              </a:defRPr>
            </a:lvl2pPr>
            <a:lvl3pPr marL="1143000" indent="-228600" algn="l" defTabSz="457200" rtl="0" eaLnBrk="1" fontAlgn="base" hangingPunct="1">
              <a:spcBef>
                <a:spcPct val="20000"/>
              </a:spcBef>
              <a:spcAft>
                <a:spcPct val="0"/>
              </a:spcAft>
              <a:buClr>
                <a:srgbClr val="7190BA"/>
              </a:buClr>
              <a:buFont typeface="Arial" pitchFamily="34" charset="0"/>
              <a:buChar char="•"/>
              <a:defRPr sz="2000" kern="1200">
                <a:solidFill>
                  <a:srgbClr val="404040"/>
                </a:solidFill>
                <a:latin typeface="Arial"/>
                <a:ea typeface="Arial" charset="0"/>
                <a:cs typeface="Arial"/>
              </a:defRPr>
            </a:lvl3pPr>
            <a:lvl4pPr marL="1600200" indent="-228600" algn="l" defTabSz="457200" rtl="0" eaLnBrk="1" fontAlgn="base" hangingPunct="1">
              <a:spcBef>
                <a:spcPct val="20000"/>
              </a:spcBef>
              <a:spcAft>
                <a:spcPct val="0"/>
              </a:spcAft>
              <a:buClr>
                <a:srgbClr val="7190BA"/>
              </a:buClr>
              <a:buFont typeface="Arial" pitchFamily="34" charset="0"/>
              <a:buChar char="•"/>
              <a:defRPr kern="1200">
                <a:solidFill>
                  <a:srgbClr val="404040"/>
                </a:solidFill>
                <a:latin typeface="Arial"/>
                <a:ea typeface="Arial" charset="0"/>
                <a:cs typeface="Arial"/>
              </a:defRPr>
            </a:lvl4pPr>
            <a:lvl5pPr marL="2057400" indent="-228600" algn="l" defTabSz="457200" rtl="0" eaLnBrk="1" fontAlgn="base" hangingPunct="1">
              <a:spcBef>
                <a:spcPct val="20000"/>
              </a:spcBef>
              <a:spcAft>
                <a:spcPct val="0"/>
              </a:spcAft>
              <a:buClr>
                <a:srgbClr val="7190BA"/>
              </a:buClr>
              <a:buFont typeface="Arial" pitchFamily="34" charset="0"/>
              <a:buChar char="•"/>
              <a:defRPr sz="1600" kern="1200">
                <a:solidFill>
                  <a:srgbClr val="404040"/>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spcBef>
                <a:spcPts val="0"/>
              </a:spcBef>
              <a:spcAft>
                <a:spcPts val="1800"/>
              </a:spcAft>
            </a:pPr>
            <a:r>
              <a:rPr lang="en-US" dirty="0">
                <a:solidFill>
                  <a:schemeClr val="accent5"/>
                </a:solidFill>
                <a:latin typeface="Merriweather Light" panose="00000400000000000000" pitchFamily="2" charset="0"/>
              </a:rPr>
              <a:t>Change the display positions as needed.</a:t>
            </a:r>
          </a:p>
          <a:p>
            <a:pPr marL="228600" indent="-228600">
              <a:spcBef>
                <a:spcPts val="0"/>
              </a:spcBef>
              <a:spcAft>
                <a:spcPts val="1800"/>
              </a:spcAft>
            </a:pPr>
            <a:r>
              <a:rPr lang="en-US" dirty="0">
                <a:solidFill>
                  <a:schemeClr val="accent5"/>
                </a:solidFill>
                <a:latin typeface="Merriweather Light" panose="00000400000000000000" pitchFamily="2" charset="0"/>
              </a:rPr>
              <a:t>Use additional formatting for emphasis.</a:t>
            </a:r>
          </a:p>
          <a:p>
            <a:pPr marL="228600" indent="-228600">
              <a:spcBef>
                <a:spcPts val="0"/>
              </a:spcBef>
              <a:spcAft>
                <a:spcPts val="1800"/>
              </a:spcAft>
            </a:pPr>
            <a:r>
              <a:rPr lang="en-US" dirty="0">
                <a:solidFill>
                  <a:schemeClr val="accent5"/>
                </a:solidFill>
                <a:latin typeface="Merriweather Light" panose="00000400000000000000" pitchFamily="2" charset="0"/>
              </a:rPr>
              <a:t>Adjust the aggregation.</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020" y="2465151"/>
            <a:ext cx="6679179" cy="4264058"/>
          </a:xfrm>
          <a:prstGeom prst="rect">
            <a:avLst/>
          </a:prstGeom>
        </p:spPr>
      </p:pic>
    </p:spTree>
    <p:extLst>
      <p:ext uri="{BB962C8B-B14F-4D97-AF65-F5344CB8AC3E}">
        <p14:creationId xmlns:p14="http://schemas.microsoft.com/office/powerpoint/2010/main" val="230963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Creating a Crosstab with Totals</a:t>
            </a:r>
            <a:br>
              <a:rPr lang="en-US" dirty="0"/>
            </a:br>
            <a:r>
              <a:rPr lang="en-US" dirty="0"/>
              <a:t>p. 16</a:t>
            </a:r>
          </a:p>
        </p:txBody>
      </p:sp>
    </p:spTree>
    <p:extLst>
      <p:ext uri="{BB962C8B-B14F-4D97-AF65-F5344CB8AC3E}">
        <p14:creationId xmlns:p14="http://schemas.microsoft.com/office/powerpoint/2010/main" val="42559570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lstStyle/>
          <a:p>
            <a:pPr marL="0" indent="0">
              <a:buNone/>
            </a:pPr>
            <a:r>
              <a:rPr lang="en-US" dirty="0"/>
              <a:t>Creating Highlight Tables</a:t>
            </a:r>
          </a:p>
        </p:txBody>
      </p:sp>
      <p:sp>
        <p:nvSpPr>
          <p:cNvPr id="3" name="Content Placeholder 2"/>
          <p:cNvSpPr>
            <a:spLocks noGrp="1"/>
          </p:cNvSpPr>
          <p:nvPr>
            <p:ph idx="4294967295"/>
          </p:nvPr>
        </p:nvSpPr>
        <p:spPr>
          <a:xfrm>
            <a:off x="1355725" y="1893888"/>
            <a:ext cx="13274675" cy="3878262"/>
          </a:xfrm>
        </p:spPr>
        <p:txBody>
          <a:bodyPr>
            <a:normAutofit lnSpcReduction="10000"/>
          </a:bodyPr>
          <a:lstStyle/>
          <a:p>
            <a:pPr marL="0">
              <a:spcAft>
                <a:spcPts val="1200"/>
              </a:spcAft>
            </a:pPr>
            <a:r>
              <a:rPr lang="en-US" sz="3200" dirty="0">
                <a:latin typeface="+mn-lt"/>
              </a:rPr>
              <a:t>A color-encoded crosstab that calls attention </a:t>
            </a:r>
            <a:br>
              <a:rPr lang="en-US" sz="3200" dirty="0">
                <a:latin typeface="+mn-lt"/>
              </a:rPr>
            </a:br>
            <a:r>
              <a:rPr lang="en-US" sz="3200" dirty="0">
                <a:latin typeface="+mn-lt"/>
              </a:rPr>
              <a:t>to very high or low data values:</a:t>
            </a:r>
          </a:p>
          <a:p>
            <a:pPr marL="914400" lvl="1" indent="-228600">
              <a:buFont typeface="Arial" panose="020B0604020202020204" pitchFamily="34" charset="0"/>
              <a:buChar char="•"/>
            </a:pPr>
            <a:r>
              <a:rPr lang="en-US" dirty="0"/>
              <a:t>Show detailed </a:t>
            </a:r>
            <a:br>
              <a:rPr lang="en-US" dirty="0"/>
            </a:br>
            <a:r>
              <a:rPr lang="en-US" dirty="0"/>
              <a:t>values in text.</a:t>
            </a:r>
          </a:p>
          <a:p>
            <a:pPr marL="914400" lvl="1" indent="-228600">
              <a:buFont typeface="Arial" panose="020B0604020202020204" pitchFamily="34" charset="0"/>
              <a:buChar char="•"/>
            </a:pPr>
            <a:r>
              <a:rPr lang="en-US" dirty="0"/>
              <a:t>Emphasize </a:t>
            </a:r>
            <a:br>
              <a:rPr lang="en-US" dirty="0"/>
            </a:br>
            <a:r>
              <a:rPr lang="en-US" dirty="0"/>
              <a:t>outliers in color.</a:t>
            </a:r>
          </a:p>
          <a:p>
            <a:pPr marL="914400" lvl="1" indent="-228600">
              <a:buFont typeface="Arial" panose="020B0604020202020204" pitchFamily="34" charset="0"/>
              <a:buChar char="•"/>
            </a:pPr>
            <a:r>
              <a:rPr lang="en-US" dirty="0"/>
              <a:t>Include totals, </a:t>
            </a:r>
            <a:br>
              <a:rPr lang="en-US" dirty="0"/>
            </a:br>
            <a:r>
              <a:rPr lang="en-US" dirty="0"/>
              <a:t>color-encoded or not, </a:t>
            </a:r>
            <a:br>
              <a:rPr lang="en-US" dirty="0"/>
            </a:br>
            <a:r>
              <a:rPr lang="en-US" dirty="0"/>
              <a:t>as desired.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3537" y="3082257"/>
            <a:ext cx="9235488" cy="3253828"/>
          </a:xfrm>
          <a:prstGeom prst="rect">
            <a:avLst/>
          </a:prstGeom>
        </p:spPr>
      </p:pic>
    </p:spTree>
    <p:extLst>
      <p:ext uri="{BB962C8B-B14F-4D97-AF65-F5344CB8AC3E}">
        <p14:creationId xmlns:p14="http://schemas.microsoft.com/office/powerpoint/2010/main" val="2470885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Highlight Tables</a:t>
            </a:r>
            <a:br>
              <a:rPr lang="en-US" dirty="0"/>
            </a:br>
            <a:r>
              <a:rPr lang="en-US" dirty="0"/>
              <a:t>p. 17</a:t>
            </a:r>
          </a:p>
        </p:txBody>
      </p:sp>
    </p:spTree>
    <p:extLst>
      <p:ext uri="{BB962C8B-B14F-4D97-AF65-F5344CB8AC3E}">
        <p14:creationId xmlns:p14="http://schemas.microsoft.com/office/powerpoint/2010/main" val="1191885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Heat Maps</a:t>
            </a:r>
            <a:br>
              <a:rPr lang="en-US" dirty="0"/>
            </a:br>
            <a:r>
              <a:rPr lang="en-US" dirty="0"/>
              <a:t>p. 18</a:t>
            </a:r>
          </a:p>
        </p:txBody>
      </p:sp>
    </p:spTree>
    <p:extLst>
      <p:ext uri="{BB962C8B-B14F-4D97-AF65-F5344CB8AC3E}">
        <p14:creationId xmlns:p14="http://schemas.microsoft.com/office/powerpoint/2010/main" val="42156647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Scatterplots</a:t>
            </a:r>
          </a:p>
        </p:txBody>
      </p:sp>
    </p:spTree>
    <p:extLst>
      <p:ext uri="{BB962C8B-B14F-4D97-AF65-F5344CB8AC3E}">
        <p14:creationId xmlns:p14="http://schemas.microsoft.com/office/powerpoint/2010/main" val="2726107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1117600"/>
          </a:xfrm>
        </p:spPr>
        <p:txBody>
          <a:bodyPr/>
          <a:lstStyle/>
          <a:p>
            <a:pPr marL="0" indent="0">
              <a:buNone/>
            </a:pPr>
            <a:r>
              <a:rPr lang="en-US" dirty="0"/>
              <a:t>Showing Correlations and Outliers </a:t>
            </a:r>
            <a:br>
              <a:rPr lang="en-US" dirty="0"/>
            </a:br>
            <a:r>
              <a:rPr lang="en-US" dirty="0"/>
              <a:t>with Scatter Plots</a:t>
            </a:r>
          </a:p>
        </p:txBody>
      </p:sp>
      <p:sp>
        <p:nvSpPr>
          <p:cNvPr id="6" name="Content Placeholder 3"/>
          <p:cNvSpPr>
            <a:spLocks noGrp="1"/>
          </p:cNvSpPr>
          <p:nvPr>
            <p:ph idx="4294967295"/>
          </p:nvPr>
        </p:nvSpPr>
        <p:spPr>
          <a:xfrm>
            <a:off x="1355725" y="1893888"/>
            <a:ext cx="13274675" cy="4862512"/>
          </a:xfrm>
        </p:spPr>
        <p:txBody>
          <a:bodyPr/>
          <a:lstStyle/>
          <a:p>
            <a:r>
              <a:rPr lang="en-US" sz="3200" dirty="0"/>
              <a:t>A graph of plotted points to compare two measures</a:t>
            </a:r>
            <a:br>
              <a:rPr lang="en-US" sz="3200" dirty="0"/>
            </a:br>
            <a:r>
              <a:rPr lang="en-US" sz="3200" dirty="0"/>
              <a:t>and to show patterns across data sets.</a:t>
            </a:r>
          </a:p>
          <a:p>
            <a:pPr>
              <a:spcBef>
                <a:spcPts val="2400"/>
              </a:spcBef>
            </a:pPr>
            <a:r>
              <a:rPr lang="en-US" sz="3200" dirty="0"/>
              <a:t>Scatter plots can:</a:t>
            </a:r>
          </a:p>
          <a:p>
            <a:pPr marL="914400" indent="-336550">
              <a:buFont typeface="Arial" panose="020B0604020202020204" pitchFamily="34" charset="0"/>
              <a:buChar char="•"/>
            </a:pPr>
            <a:r>
              <a:rPr lang="en-US" sz="2400" dirty="0"/>
              <a:t>Answer questions about </a:t>
            </a:r>
            <a:br>
              <a:rPr lang="en-US" sz="2400" dirty="0"/>
            </a:br>
            <a:r>
              <a:rPr lang="en-US" sz="2400" dirty="0"/>
              <a:t>relationships between variables (correlations).</a:t>
            </a:r>
          </a:p>
          <a:p>
            <a:pPr marL="914400" indent="-336550">
              <a:buFont typeface="Arial" panose="020B0604020202020204" pitchFamily="34" charset="0"/>
              <a:buChar char="•"/>
            </a:pPr>
            <a:r>
              <a:rPr lang="en-US" sz="2400" dirty="0"/>
              <a:t>Visualize data that deviates from</a:t>
            </a:r>
            <a:br>
              <a:rPr lang="en-US" sz="2400" dirty="0"/>
            </a:br>
            <a:r>
              <a:rPr lang="en-US" sz="2400" dirty="0"/>
              <a:t>the primary trend (outliers).</a:t>
            </a:r>
          </a:p>
          <a:p>
            <a:pPr>
              <a:spcBef>
                <a:spcPts val="2400"/>
              </a:spcBef>
            </a:pPr>
            <a:r>
              <a:rPr lang="en-US" sz="3200" dirty="0"/>
              <a:t>Highlighters and/or tooltip selections</a:t>
            </a:r>
            <a:br>
              <a:rPr lang="en-US" sz="3200" dirty="0"/>
            </a:br>
            <a:r>
              <a:rPr lang="en-US" sz="3200" dirty="0"/>
              <a:t>are useful for analysis. Explain Data can also be used.</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24854" y="3799476"/>
            <a:ext cx="4030978" cy="1727563"/>
          </a:xfrm>
          <a:prstGeom prst="rect">
            <a:avLst/>
          </a:prstGeom>
          <a:ln>
            <a:solidFill>
              <a:schemeClr val="tx1"/>
            </a:solidFill>
          </a:ln>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493781" y="1473200"/>
            <a:ext cx="2956836" cy="201547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76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1"/>
          <p:cNvSpPr txBox="1">
            <a:spLocks/>
          </p:cNvSpPr>
          <p:nvPr/>
        </p:nvSpPr>
        <p:spPr>
          <a:xfrm>
            <a:off x="1142999" y="3607912"/>
            <a:ext cx="2637150" cy="1071062"/>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ts val="1200"/>
              </a:spcBef>
              <a:spcAft>
                <a:spcPts val="0"/>
              </a:spcAft>
              <a:buClrTx/>
              <a:buSzPct val="90000"/>
              <a:buFont typeface="Arial" pitchFamily="34" charset="0"/>
              <a:buNone/>
              <a:tabLst/>
              <a:defRPr sz="3600" kern="1200" spc="0" baseline="0">
                <a:gradFill>
                  <a:gsLst>
                    <a:gs pos="57576">
                      <a:schemeClr val="tx1"/>
                    </a:gs>
                    <a:gs pos="35000">
                      <a:schemeClr val="tx1"/>
                    </a:gs>
                  </a:gsLst>
                  <a:lin ang="5400000" scaled="0"/>
                </a:gradFill>
                <a:latin typeface="+mj-lt"/>
                <a:ea typeface="+mn-ea"/>
                <a:cs typeface="+mn-cs"/>
              </a:defRPr>
            </a:lvl1pPr>
            <a:lvl2pPr marL="0" marR="0" indent="0" algn="l" defTabSz="1097278" rtl="0" eaLnBrk="1" fontAlgn="auto" latinLnBrk="0" hangingPunct="1">
              <a:lnSpc>
                <a:spcPct val="90000"/>
              </a:lnSpc>
              <a:spcBef>
                <a:spcPts val="600"/>
              </a:spcBef>
              <a:spcAft>
                <a:spcPts val="0"/>
              </a:spcAft>
              <a:buClrTx/>
              <a:buSzPct val="90000"/>
              <a:buFontTx/>
              <a:buNone/>
              <a:tabLst/>
              <a:defRPr sz="2400" kern="1200" spc="0" baseline="0">
                <a:gradFill>
                  <a:gsLst>
                    <a:gs pos="57576">
                      <a:schemeClr val="tx1"/>
                    </a:gs>
                    <a:gs pos="35000">
                      <a:schemeClr val="tx1"/>
                    </a:gs>
                  </a:gsLst>
                  <a:lin ang="5400000" scaled="0"/>
                </a:gradFill>
                <a:latin typeface="+mn-lt"/>
                <a:ea typeface="+mn-ea"/>
                <a:cs typeface="+mn-cs"/>
              </a:defRPr>
            </a:lvl2pPr>
            <a:lvl3pPr marL="26892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57576">
                      <a:schemeClr val="tx1"/>
                    </a:gs>
                    <a:gs pos="35000">
                      <a:schemeClr val="tx1"/>
                    </a:gs>
                  </a:gsLst>
                  <a:lin ang="5400000" scaled="0"/>
                </a:gradFill>
                <a:latin typeface="+mn-lt"/>
                <a:ea typeface="+mn-ea"/>
                <a:cs typeface="+mn-cs"/>
              </a:defRPr>
            </a:lvl3pPr>
            <a:lvl4pPr marL="537850"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4pPr>
            <a:lvl5pPr marL="80677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3200" b="1" dirty="0">
                <a:solidFill>
                  <a:schemeClr val="tx2"/>
                </a:solidFill>
                <a:latin typeface="BentonSans Book" panose="02000404020000020004" pitchFamily="2" charset="0"/>
              </a:rPr>
              <a:t>Fields in the Data Pane</a:t>
            </a:r>
          </a:p>
        </p:txBody>
      </p:sp>
      <p:sp>
        <p:nvSpPr>
          <p:cNvPr id="7" name="Content Placeholder 1"/>
          <p:cNvSpPr txBox="1">
            <a:spLocks/>
          </p:cNvSpPr>
          <p:nvPr/>
        </p:nvSpPr>
        <p:spPr>
          <a:xfrm>
            <a:off x="1142999" y="1600455"/>
            <a:ext cx="2073168" cy="627864"/>
          </a:xfrm>
          <a:prstGeom prst="rect">
            <a:avLst/>
          </a:prstGeom>
        </p:spPr>
        <p:txBody>
          <a:bodyPr vert="horz" wrap="square" lIns="146304" tIns="91440" rIns="146304" bIns="91440" rtlCol="0">
            <a:spAutoFit/>
          </a:bodyPr>
          <a:lstStyle>
            <a:lvl1pPr marL="0" marR="0" indent="0" algn="l" defTabSz="1097278" rtl="0" eaLnBrk="1" fontAlgn="auto" latinLnBrk="0" hangingPunct="1">
              <a:lnSpc>
                <a:spcPct val="90000"/>
              </a:lnSpc>
              <a:spcBef>
                <a:spcPts val="1200"/>
              </a:spcBef>
              <a:spcAft>
                <a:spcPts val="0"/>
              </a:spcAft>
              <a:buClrTx/>
              <a:buSzPct val="90000"/>
              <a:buFont typeface="Arial" pitchFamily="34" charset="0"/>
              <a:buNone/>
              <a:tabLst/>
              <a:defRPr sz="3600" kern="1200" spc="0" baseline="0">
                <a:gradFill>
                  <a:gsLst>
                    <a:gs pos="57576">
                      <a:schemeClr val="tx1"/>
                    </a:gs>
                    <a:gs pos="35000">
                      <a:schemeClr val="tx1"/>
                    </a:gs>
                  </a:gsLst>
                  <a:lin ang="5400000" scaled="0"/>
                </a:gradFill>
                <a:latin typeface="+mj-lt"/>
                <a:ea typeface="+mn-ea"/>
                <a:cs typeface="+mn-cs"/>
              </a:defRPr>
            </a:lvl1pPr>
            <a:lvl2pPr marL="0" marR="0" indent="0" algn="l" defTabSz="1097278" rtl="0" eaLnBrk="1" fontAlgn="auto" latinLnBrk="0" hangingPunct="1">
              <a:lnSpc>
                <a:spcPct val="90000"/>
              </a:lnSpc>
              <a:spcBef>
                <a:spcPts val="600"/>
              </a:spcBef>
              <a:spcAft>
                <a:spcPts val="0"/>
              </a:spcAft>
              <a:buClrTx/>
              <a:buSzPct val="90000"/>
              <a:buFontTx/>
              <a:buNone/>
              <a:tabLst/>
              <a:defRPr sz="2400" kern="1200" spc="0" baseline="0">
                <a:gradFill>
                  <a:gsLst>
                    <a:gs pos="57576">
                      <a:schemeClr val="tx1"/>
                    </a:gs>
                    <a:gs pos="35000">
                      <a:schemeClr val="tx1"/>
                    </a:gs>
                  </a:gsLst>
                  <a:lin ang="5400000" scaled="0"/>
                </a:gradFill>
                <a:latin typeface="+mn-lt"/>
                <a:ea typeface="+mn-ea"/>
                <a:cs typeface="+mn-cs"/>
              </a:defRPr>
            </a:lvl2pPr>
            <a:lvl3pPr marL="26892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400" kern="1200" spc="0" baseline="0">
                <a:gradFill>
                  <a:gsLst>
                    <a:gs pos="57576">
                      <a:schemeClr val="tx1"/>
                    </a:gs>
                    <a:gs pos="35000">
                      <a:schemeClr val="tx1"/>
                    </a:gs>
                  </a:gsLst>
                  <a:lin ang="5400000" scaled="0"/>
                </a:gradFill>
                <a:latin typeface="+mn-lt"/>
                <a:ea typeface="+mn-ea"/>
                <a:cs typeface="+mn-cs"/>
              </a:defRPr>
            </a:lvl3pPr>
            <a:lvl4pPr marL="537850"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4pPr>
            <a:lvl5pPr marL="806775" marR="0" indent="0" algn="l" defTabSz="1097278" rtl="0" eaLnBrk="1" fontAlgn="auto" latinLnBrk="0" hangingPunct="1">
              <a:lnSpc>
                <a:spcPct val="90000"/>
              </a:lnSpc>
              <a:spcBef>
                <a:spcPts val="600"/>
              </a:spcBef>
              <a:spcAft>
                <a:spcPts val="0"/>
              </a:spcAft>
              <a:buClrTx/>
              <a:buSzPct val="90000"/>
              <a:buFont typeface="Arial" pitchFamily="34" charset="0"/>
              <a:buNone/>
              <a:tabLst/>
              <a:defRPr sz="2000" kern="1200" spc="0" baseline="0">
                <a:gradFill>
                  <a:gsLst>
                    <a:gs pos="57576">
                      <a:schemeClr val="tx1"/>
                    </a:gs>
                    <a:gs pos="35000">
                      <a:schemeClr val="tx1"/>
                    </a:gs>
                  </a:gsLst>
                  <a:lin ang="5400000" scaled="0"/>
                </a:gradFill>
                <a:latin typeface="+mn-lt"/>
                <a:ea typeface="+mn-ea"/>
                <a:cs typeface="+mn-cs"/>
              </a:defRPr>
            </a:lvl5pPr>
            <a:lvl6pPr marL="301751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6pPr>
            <a:lvl7pPr marL="3566153"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7pPr>
            <a:lvl8pPr marL="411479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8pPr>
            <a:lvl9pPr marL="4663432" indent="-274320" algn="l" defTabSz="1097278" rtl="0" eaLnBrk="1" latinLnBrk="0" hangingPunct="1">
              <a:spcBef>
                <a:spcPct val="20000"/>
              </a:spcBef>
              <a:buFont typeface="Arial" pitchFamily="34" charset="0"/>
              <a:buChar char="•"/>
              <a:defRPr sz="2353" kern="1200">
                <a:solidFill>
                  <a:schemeClr val="tx1"/>
                </a:solidFill>
                <a:latin typeface="+mn-lt"/>
                <a:ea typeface="+mn-ea"/>
                <a:cs typeface="+mn-cs"/>
              </a:defRPr>
            </a:lvl9pPr>
          </a:lstStyle>
          <a:p>
            <a:r>
              <a:rPr lang="en-US" sz="3200" b="1" dirty="0">
                <a:solidFill>
                  <a:schemeClr val="tx2"/>
                </a:solidFill>
                <a:latin typeface="BentonSans Book" panose="02000404020000020004" pitchFamily="2" charset="0"/>
              </a:rPr>
              <a:t>Modifiers</a:t>
            </a:r>
            <a:endParaRPr lang="en-US" sz="3200" dirty="0"/>
          </a:p>
        </p:txBody>
      </p:sp>
      <p:sp>
        <p:nvSpPr>
          <p:cNvPr id="4" name="Text Placeholder 3"/>
          <p:cNvSpPr>
            <a:spLocks noGrp="1"/>
          </p:cNvSpPr>
          <p:nvPr>
            <p:ph type="body" sz="quarter" idx="4294967295"/>
          </p:nvPr>
        </p:nvSpPr>
        <p:spPr>
          <a:xfrm>
            <a:off x="1360488" y="598488"/>
            <a:ext cx="13269912" cy="577850"/>
          </a:xfrm>
        </p:spPr>
        <p:txBody>
          <a:bodyPr>
            <a:noAutofit/>
          </a:bodyPr>
          <a:lstStyle/>
          <a:p>
            <a:pPr marL="0" indent="0">
              <a:buNone/>
            </a:pPr>
            <a:r>
              <a:rPr lang="en-US" sz="3600" dirty="0"/>
              <a:t>Visual Cues for Fields</a:t>
            </a:r>
          </a:p>
        </p:txBody>
      </p:sp>
      <p:pic>
        <p:nvPicPr>
          <p:cNvPr id="2" name="Picture 1"/>
          <p:cNvPicPr>
            <a:picLocks noChangeAspect="1"/>
          </p:cNvPicPr>
          <p:nvPr/>
        </p:nvPicPr>
        <p:blipFill>
          <a:blip r:embed="rId3"/>
          <a:stretch>
            <a:fillRect/>
          </a:stretch>
        </p:blipFill>
        <p:spPr>
          <a:xfrm>
            <a:off x="3780148" y="1600455"/>
            <a:ext cx="6340925" cy="1666075"/>
          </a:xfrm>
          <a:prstGeom prst="rect">
            <a:avLst/>
          </a:prstGeom>
        </p:spPr>
      </p:pic>
      <p:pic>
        <p:nvPicPr>
          <p:cNvPr id="5" name="Picture 4"/>
          <p:cNvPicPr>
            <a:picLocks noChangeAspect="1"/>
          </p:cNvPicPr>
          <p:nvPr/>
        </p:nvPicPr>
        <p:blipFill>
          <a:blip r:embed="rId4"/>
          <a:srcRect/>
          <a:stretch/>
        </p:blipFill>
        <p:spPr>
          <a:xfrm>
            <a:off x="3796492" y="3680648"/>
            <a:ext cx="6308236" cy="3635055"/>
          </a:xfrm>
          <a:prstGeom prst="rect">
            <a:avLst/>
          </a:prstGeom>
          <a:ln>
            <a:solidFill>
              <a:srgbClr val="000000"/>
            </a:solidFill>
          </a:ln>
        </p:spPr>
      </p:pic>
    </p:spTree>
    <p:extLst>
      <p:ext uri="{BB962C8B-B14F-4D97-AF65-F5344CB8AC3E}">
        <p14:creationId xmlns:p14="http://schemas.microsoft.com/office/powerpoint/2010/main" val="252559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1127125" y="1893888"/>
            <a:ext cx="13503275" cy="3846512"/>
          </a:xfrm>
        </p:spPr>
        <p:txBody>
          <a:bodyPr/>
          <a:lstStyle/>
          <a:p>
            <a:pPr marL="6350" indent="0">
              <a:lnSpc>
                <a:spcPts val="4000"/>
              </a:lnSpc>
              <a:spcBef>
                <a:spcPts val="2400"/>
              </a:spcBef>
              <a:buNone/>
            </a:pPr>
            <a:r>
              <a:rPr lang="en-US" sz="3200" dirty="0">
                <a:solidFill>
                  <a:srgbClr val="4C4C4C"/>
                </a:solidFill>
              </a:rPr>
              <a:t>Compare two measures on opposite (x and y) axes, </a:t>
            </a:r>
            <a:br>
              <a:rPr lang="en-US" sz="3200" dirty="0">
                <a:solidFill>
                  <a:srgbClr val="4C4C4C"/>
                </a:solidFill>
              </a:rPr>
            </a:br>
            <a:r>
              <a:rPr lang="en-US" sz="3200" dirty="0">
                <a:solidFill>
                  <a:srgbClr val="4C4C4C"/>
                </a:solidFill>
              </a:rPr>
              <a:t>or on rows and columns.</a:t>
            </a:r>
          </a:p>
          <a:p>
            <a:pPr marL="6350" indent="0">
              <a:lnSpc>
                <a:spcPts val="4000"/>
              </a:lnSpc>
              <a:spcBef>
                <a:spcPts val="2400"/>
              </a:spcBef>
              <a:buNone/>
            </a:pPr>
            <a:r>
              <a:rPr lang="en-US" sz="3200" dirty="0">
                <a:solidFill>
                  <a:srgbClr val="4C4C4C"/>
                </a:solidFill>
              </a:rPr>
              <a:t>Use dimensions to see how the measures compare </a:t>
            </a:r>
            <a:br>
              <a:rPr lang="en-US" sz="3200" dirty="0">
                <a:solidFill>
                  <a:srgbClr val="4C4C4C"/>
                </a:solidFill>
              </a:rPr>
            </a:br>
            <a:r>
              <a:rPr lang="en-US" sz="3200" dirty="0">
                <a:solidFill>
                  <a:srgbClr val="4C4C4C"/>
                </a:solidFill>
              </a:rPr>
              <a:t>when sliced differently.</a:t>
            </a:r>
          </a:p>
          <a:p>
            <a:pPr marL="6350" indent="0">
              <a:lnSpc>
                <a:spcPts val="4000"/>
              </a:lnSpc>
              <a:spcBef>
                <a:spcPts val="2400"/>
              </a:spcBef>
              <a:buNone/>
            </a:pPr>
            <a:r>
              <a:rPr lang="en-US" sz="3200" dirty="0">
                <a:solidFill>
                  <a:srgbClr val="4C4C4C"/>
                </a:solidFill>
              </a:rPr>
              <a:t>Disaggregate the measures to see all records</a:t>
            </a:r>
            <a:br>
              <a:rPr lang="en-US" sz="3200" dirty="0">
                <a:solidFill>
                  <a:srgbClr val="4C4C4C"/>
                </a:solidFill>
              </a:rPr>
            </a:br>
            <a:r>
              <a:rPr lang="en-US" sz="3200" dirty="0">
                <a:solidFill>
                  <a:srgbClr val="4C4C4C"/>
                </a:solidFill>
              </a:rPr>
              <a:t>in the data set.</a:t>
            </a:r>
          </a:p>
        </p:txBody>
      </p:sp>
      <p:sp>
        <p:nvSpPr>
          <p:cNvPr id="3" name="Text Placeholder 2"/>
          <p:cNvSpPr>
            <a:spLocks noGrp="1"/>
          </p:cNvSpPr>
          <p:nvPr>
            <p:ph type="body" sz="quarter" idx="4294967295"/>
          </p:nvPr>
        </p:nvSpPr>
        <p:spPr>
          <a:xfrm>
            <a:off x="1360488" y="598488"/>
            <a:ext cx="13269912" cy="577850"/>
          </a:xfrm>
        </p:spPr>
        <p:txBody>
          <a:bodyPr/>
          <a:lstStyle/>
          <a:p>
            <a:pPr marL="0" indent="0">
              <a:buNone/>
            </a:pPr>
            <a:r>
              <a:rPr lang="en-US" dirty="0"/>
              <a:t>Create a Scatter Plot</a:t>
            </a:r>
          </a:p>
        </p:txBody>
      </p:sp>
      <p:sp>
        <p:nvSpPr>
          <p:cNvPr id="5" name="TextBox 4"/>
          <p:cNvSpPr txBox="1"/>
          <p:nvPr/>
        </p:nvSpPr>
        <p:spPr>
          <a:xfrm>
            <a:off x="10157058" y="6458457"/>
            <a:ext cx="2972508" cy="572464"/>
          </a:xfrm>
          <a:prstGeom prst="rect">
            <a:avLst/>
          </a:prstGeom>
          <a:noFill/>
        </p:spPr>
        <p:txBody>
          <a:bodyPr wrap="square" lIns="182880" tIns="146304" rIns="182880" bIns="146304" rtlCol="0">
            <a:spAutoFit/>
          </a:bodyPr>
          <a:lstStyle/>
          <a:p>
            <a:pPr algn="ctr">
              <a:lnSpc>
                <a:spcPct val="90000"/>
              </a:lnSpc>
              <a:spcAft>
                <a:spcPts val="1800"/>
              </a:spcAft>
            </a:pPr>
            <a:r>
              <a:rPr lang="en-US" sz="2000" dirty="0">
                <a:solidFill>
                  <a:srgbClr val="4C4C4C"/>
                </a:solidFill>
              </a:rPr>
              <a:t>Click to disaggregate</a:t>
            </a:r>
          </a:p>
        </p:txBody>
      </p:sp>
      <p:pic>
        <p:nvPicPr>
          <p:cNvPr id="2" name="Picture 1"/>
          <p:cNvPicPr>
            <a:picLocks noChangeAspect="1"/>
          </p:cNvPicPr>
          <p:nvPr/>
        </p:nvPicPr>
        <p:blipFill>
          <a:blip r:embed="rId3"/>
          <a:stretch>
            <a:fillRect/>
          </a:stretch>
        </p:blipFill>
        <p:spPr>
          <a:xfrm>
            <a:off x="10321024" y="4431778"/>
            <a:ext cx="3526494" cy="1904307"/>
          </a:xfrm>
          <a:prstGeom prst="rect">
            <a:avLst/>
          </a:prstGeom>
        </p:spPr>
      </p:pic>
    </p:spTree>
    <p:extLst>
      <p:ext uri="{BB962C8B-B14F-4D97-AF65-F5344CB8AC3E}">
        <p14:creationId xmlns:p14="http://schemas.microsoft.com/office/powerpoint/2010/main" val="278060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623455" y="1571336"/>
            <a:ext cx="6083300" cy="4211638"/>
          </a:xfrm>
        </p:spPr>
        <p:txBody>
          <a:bodyPr/>
          <a:lstStyle/>
          <a:p>
            <a:pPr marL="6350" indent="0">
              <a:lnSpc>
                <a:spcPts val="4000"/>
              </a:lnSpc>
              <a:spcBef>
                <a:spcPts val="2400"/>
              </a:spcBef>
              <a:spcAft>
                <a:spcPts val="1200"/>
              </a:spcAft>
              <a:buNone/>
            </a:pPr>
            <a:r>
              <a:rPr lang="en-US" sz="3200" dirty="0"/>
              <a:t>Use the highlighter to perform ad-hoc analysis of the data in scatter plots:</a:t>
            </a:r>
          </a:p>
          <a:p>
            <a:pPr marL="463551" indent="-457200">
              <a:spcAft>
                <a:spcPts val="1200"/>
              </a:spcAft>
              <a:buFont typeface="Arial" panose="020B0604020202020204" pitchFamily="34" charset="0"/>
              <a:buChar char="•"/>
            </a:pPr>
            <a:r>
              <a:rPr lang="en-US" sz="2400" dirty="0"/>
              <a:t>Use a discrete field (dimension) that is included in the view and impacts the level of detail in the view.</a:t>
            </a:r>
          </a:p>
          <a:p>
            <a:pPr marL="463551" indent="-457200">
              <a:spcAft>
                <a:spcPts val="1200"/>
              </a:spcAft>
              <a:buFont typeface="Arial" panose="020B0604020202020204" pitchFamily="34" charset="0"/>
              <a:buChar char="•"/>
            </a:pPr>
            <a:r>
              <a:rPr lang="en-US" sz="2400" dirty="0"/>
              <a:t>Right-click the field on the </a:t>
            </a:r>
            <a:r>
              <a:rPr lang="en-US" sz="2400" b="1" dirty="0"/>
              <a:t>Marks</a:t>
            </a:r>
            <a:r>
              <a:rPr lang="en-US" sz="2400" dirty="0"/>
              <a:t> card, and then click </a:t>
            </a:r>
            <a:r>
              <a:rPr lang="en-US" sz="2400" b="1" dirty="0"/>
              <a:t>Show Highlighter.</a:t>
            </a:r>
          </a:p>
        </p:txBody>
      </p:sp>
      <p:sp>
        <p:nvSpPr>
          <p:cNvPr id="3" name="Text Placeholder 2"/>
          <p:cNvSpPr>
            <a:spLocks noGrp="1"/>
          </p:cNvSpPr>
          <p:nvPr>
            <p:ph type="body" sz="quarter" idx="4294967295"/>
          </p:nvPr>
        </p:nvSpPr>
        <p:spPr>
          <a:xfrm>
            <a:off x="1360488" y="598488"/>
            <a:ext cx="13269912" cy="577850"/>
          </a:xfrm>
        </p:spPr>
        <p:txBody>
          <a:bodyPr/>
          <a:lstStyle/>
          <a:p>
            <a:pPr marL="0" indent="0">
              <a:buNone/>
            </a:pPr>
            <a:r>
              <a:rPr lang="en-US" dirty="0"/>
              <a:t>Analyze Using the Highlighter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121" y="2624779"/>
            <a:ext cx="7301422" cy="3365424"/>
          </a:xfrm>
          <a:prstGeom prst="rect">
            <a:avLst/>
          </a:prstGeom>
        </p:spPr>
      </p:pic>
    </p:spTree>
    <p:extLst>
      <p:ext uri="{BB962C8B-B14F-4D97-AF65-F5344CB8AC3E}">
        <p14:creationId xmlns:p14="http://schemas.microsoft.com/office/powerpoint/2010/main" val="71696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529936" y="1488744"/>
            <a:ext cx="9182100" cy="576263"/>
          </a:xfrm>
        </p:spPr>
        <p:txBody>
          <a:bodyPr>
            <a:normAutofit fontScale="92500"/>
          </a:bodyPr>
          <a:lstStyle/>
          <a:p>
            <a:pPr marL="6350" indent="0">
              <a:lnSpc>
                <a:spcPts val="4000"/>
              </a:lnSpc>
              <a:spcBef>
                <a:spcPts val="2400"/>
              </a:spcBef>
              <a:buNone/>
            </a:pPr>
            <a:r>
              <a:rPr lang="en-US" sz="3200" dirty="0"/>
              <a:t>Select a mark and run Explain Data </a:t>
            </a:r>
          </a:p>
        </p:txBody>
      </p:sp>
      <p:sp>
        <p:nvSpPr>
          <p:cNvPr id="3" name="Text Placeholder 2"/>
          <p:cNvSpPr>
            <a:spLocks noGrp="1"/>
          </p:cNvSpPr>
          <p:nvPr>
            <p:ph type="body" sz="quarter" idx="4294967295"/>
          </p:nvPr>
        </p:nvSpPr>
        <p:spPr>
          <a:xfrm>
            <a:off x="1360488" y="598488"/>
            <a:ext cx="13269912" cy="577850"/>
          </a:xfrm>
        </p:spPr>
        <p:txBody>
          <a:bodyPr/>
          <a:lstStyle/>
          <a:p>
            <a:pPr marL="0" indent="0">
              <a:buNone/>
            </a:pPr>
            <a:r>
              <a:rPr lang="en-US" dirty="0"/>
              <a:t>Analyze Using Explain Data</a:t>
            </a:r>
          </a:p>
        </p:txBody>
      </p:sp>
      <p:pic>
        <p:nvPicPr>
          <p:cNvPr id="5" name="Picture 4" descr="A screenshot of a cell phone&#10;&#10;Description automatically generated">
            <a:extLst>
              <a:ext uri="{FF2B5EF4-FFF2-40B4-BE49-F238E27FC236}">
                <a16:creationId xmlns:a16="http://schemas.microsoft.com/office/drawing/2014/main" id="{5A5C4145-08E2-4314-8CA0-76A58A4D83D1}"/>
              </a:ext>
            </a:extLst>
          </p:cNvPr>
          <p:cNvPicPr>
            <a:picLocks noChangeAspect="1"/>
          </p:cNvPicPr>
          <p:nvPr/>
        </p:nvPicPr>
        <p:blipFill>
          <a:blip r:embed="rId3"/>
          <a:stretch>
            <a:fillRect/>
          </a:stretch>
        </p:blipFill>
        <p:spPr>
          <a:xfrm>
            <a:off x="7962719" y="1330720"/>
            <a:ext cx="4537223" cy="1338481"/>
          </a:xfrm>
          <a:prstGeom prst="rect">
            <a:avLst/>
          </a:prstGeom>
        </p:spPr>
      </p:pic>
      <p:sp>
        <p:nvSpPr>
          <p:cNvPr id="7" name="TextBox 6">
            <a:extLst>
              <a:ext uri="{FF2B5EF4-FFF2-40B4-BE49-F238E27FC236}">
                <a16:creationId xmlns:a16="http://schemas.microsoft.com/office/drawing/2014/main" id="{73B43D15-4E10-4BF9-B804-BD98FA6B7DE9}"/>
              </a:ext>
            </a:extLst>
          </p:cNvPr>
          <p:cNvSpPr txBox="1"/>
          <p:nvPr/>
        </p:nvSpPr>
        <p:spPr>
          <a:xfrm>
            <a:off x="1121348" y="2117379"/>
            <a:ext cx="6907376" cy="492443"/>
          </a:xfrm>
          <a:prstGeom prst="rect">
            <a:avLst/>
          </a:prstGeom>
          <a:noFill/>
        </p:spPr>
        <p:txBody>
          <a:bodyPr wrap="square" rtlCol="0">
            <a:spAutoFit/>
          </a:bodyPr>
          <a:lstStyle/>
          <a:p>
            <a:r>
              <a:rPr lang="en-US" dirty="0">
                <a:solidFill>
                  <a:schemeClr val="accent5"/>
                </a:solidFill>
              </a:rPr>
              <a:t>View results in the Explain Data Window:</a:t>
            </a:r>
          </a:p>
        </p:txBody>
      </p:sp>
      <p:pic>
        <p:nvPicPr>
          <p:cNvPr id="1026" name="Picture 2">
            <a:extLst>
              <a:ext uri="{FF2B5EF4-FFF2-40B4-BE49-F238E27FC236}">
                <a16:creationId xmlns:a16="http://schemas.microsoft.com/office/drawing/2014/main" id="{51D9C832-760D-4741-8036-85A16CA31F9A}"/>
              </a:ext>
            </a:extLst>
          </p:cNvPr>
          <p:cNvPicPr>
            <a:picLocks noChangeAspect="1" noChangeArrowheads="1"/>
          </p:cNvPicPr>
          <p:nvPr/>
        </p:nvPicPr>
        <p:blipFill>
          <a:blip r:embed="rId4"/>
          <a:srcRect/>
          <a:stretch/>
        </p:blipFill>
        <p:spPr bwMode="auto">
          <a:xfrm>
            <a:off x="1121348" y="2772391"/>
            <a:ext cx="10728145" cy="42814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306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Creating a Scatter Plot</a:t>
            </a:r>
            <a:br>
              <a:rPr lang="en-US" dirty="0"/>
            </a:br>
            <a:r>
              <a:rPr lang="en-US" dirty="0"/>
              <a:t>p. 19</a:t>
            </a:r>
          </a:p>
        </p:txBody>
      </p:sp>
    </p:spTree>
    <p:extLst>
      <p:ext uri="{BB962C8B-B14F-4D97-AF65-F5344CB8AC3E}">
        <p14:creationId xmlns:p14="http://schemas.microsoft.com/office/powerpoint/2010/main" val="29990004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Calculations</a:t>
            </a:r>
          </a:p>
        </p:txBody>
      </p:sp>
    </p:spTree>
    <p:extLst>
      <p:ext uri="{BB962C8B-B14F-4D97-AF65-F5344CB8AC3E}">
        <p14:creationId xmlns:p14="http://schemas.microsoft.com/office/powerpoint/2010/main" val="3306214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4294967295"/>
          </p:nvPr>
        </p:nvSpPr>
        <p:spPr>
          <a:xfrm>
            <a:off x="1360488" y="598488"/>
            <a:ext cx="13269912" cy="577850"/>
          </a:xfrm>
        </p:spPr>
        <p:txBody>
          <a:bodyPr/>
          <a:lstStyle/>
          <a:p>
            <a:pPr marL="0" indent="0">
              <a:buNone/>
            </a:pPr>
            <a:r>
              <a:rPr lang="en-US" dirty="0"/>
              <a:t>Using Calculated Fields in Desktop</a:t>
            </a:r>
          </a:p>
        </p:txBody>
      </p:sp>
      <p:sp>
        <p:nvSpPr>
          <p:cNvPr id="9" name="Content Placeholder 8"/>
          <p:cNvSpPr>
            <a:spLocks noGrp="1"/>
          </p:cNvSpPr>
          <p:nvPr>
            <p:ph idx="4294967295"/>
          </p:nvPr>
        </p:nvSpPr>
        <p:spPr>
          <a:xfrm>
            <a:off x="1355725" y="1611313"/>
            <a:ext cx="13274675" cy="1585912"/>
          </a:xfrm>
        </p:spPr>
        <p:txBody>
          <a:bodyPr>
            <a:normAutofit fontScale="92500" lnSpcReduction="20000"/>
          </a:bodyPr>
          <a:lstStyle/>
          <a:p>
            <a:r>
              <a:rPr lang="en-US" dirty="0"/>
              <a:t>Use when your underlying data does not contain all of the values you need for your analysis.</a:t>
            </a:r>
          </a:p>
          <a:p>
            <a:pPr>
              <a:lnSpc>
                <a:spcPct val="150000"/>
              </a:lnSpc>
            </a:pPr>
            <a:r>
              <a:rPr lang="en-US" dirty="0"/>
              <a:t>A calculation can include some of all of these components:</a:t>
            </a:r>
          </a:p>
        </p:txBody>
      </p:sp>
      <p:graphicFrame>
        <p:nvGraphicFramePr>
          <p:cNvPr id="10" name="Table 9"/>
          <p:cNvGraphicFramePr>
            <a:graphicFrameLocks noGrp="1"/>
          </p:cNvGraphicFramePr>
          <p:nvPr/>
        </p:nvGraphicFramePr>
        <p:xfrm>
          <a:off x="556181" y="3196944"/>
          <a:ext cx="13499183" cy="4023360"/>
        </p:xfrm>
        <a:graphic>
          <a:graphicData uri="http://schemas.openxmlformats.org/drawingml/2006/table">
            <a:tbl>
              <a:tblPr firstRow="1" bandRow="1"/>
              <a:tblGrid>
                <a:gridCol w="3475923">
                  <a:extLst>
                    <a:ext uri="{9D8B030D-6E8A-4147-A177-3AD203B41FA5}">
                      <a16:colId xmlns:a16="http://schemas.microsoft.com/office/drawing/2014/main" val="20000"/>
                    </a:ext>
                  </a:extLst>
                </a:gridCol>
                <a:gridCol w="10023260">
                  <a:extLst>
                    <a:ext uri="{9D8B030D-6E8A-4147-A177-3AD203B41FA5}">
                      <a16:colId xmlns:a16="http://schemas.microsoft.com/office/drawing/2014/main" val="20001"/>
                    </a:ext>
                  </a:extLst>
                </a:gridCol>
              </a:tblGrid>
              <a:tr h="640080">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2"/>
                          </a:solidFill>
                          <a:latin typeface="BentonSans Book"/>
                        </a:rPr>
                        <a:t>Component</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Description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640080">
                <a:tc>
                  <a:txBody>
                    <a:bodyPr/>
                    <a:lstStyle/>
                    <a:p>
                      <a:pPr marL="0" marR="0" algn="ctr">
                        <a:spcBef>
                          <a:spcPts val="0"/>
                        </a:spcBef>
                        <a:spcAft>
                          <a:spcPts val="0"/>
                        </a:spcAft>
                      </a:pPr>
                      <a:r>
                        <a:rPr lang="en-US" sz="1600" kern="1200" dirty="0">
                          <a:solidFill>
                            <a:schemeClr val="tx1"/>
                          </a:solidFill>
                          <a:latin typeface="+mn-lt"/>
                          <a:ea typeface="+mn-ea"/>
                          <a:cs typeface="+mn-cs"/>
                        </a:rPr>
                        <a:t>Fields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1000"/>
                        </a:spcAft>
                      </a:pPr>
                      <a:r>
                        <a:rPr lang="en-US" sz="1600" kern="1200" dirty="0">
                          <a:solidFill>
                            <a:schemeClr val="tx1"/>
                          </a:solidFill>
                          <a:latin typeface="+mn-lt"/>
                          <a:ea typeface="+mn-ea"/>
                          <a:cs typeface="+mn-cs"/>
                        </a:rPr>
                        <a:t>Contains all data source fields and calculated fields.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40080">
                <a:tc>
                  <a:txBody>
                    <a:bodyPr/>
                    <a:lstStyle/>
                    <a:p>
                      <a:pPr marL="0" marR="0" algn="ctr">
                        <a:spcBef>
                          <a:spcPts val="0"/>
                        </a:spcBef>
                        <a:spcAft>
                          <a:spcPts val="0"/>
                        </a:spcAft>
                      </a:pPr>
                      <a:r>
                        <a:rPr lang="en-US" sz="1600" kern="1200" dirty="0">
                          <a:solidFill>
                            <a:schemeClr val="tx1"/>
                          </a:solidFill>
                          <a:latin typeface="+mn-lt"/>
                          <a:ea typeface="+mn-ea"/>
                          <a:cs typeface="+mn-cs"/>
                        </a:rPr>
                        <a:t>Functions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nSpc>
                          <a:spcPct val="100000"/>
                        </a:lnSpc>
                        <a:spcBef>
                          <a:spcPts val="0"/>
                        </a:spcBef>
                        <a:spcAft>
                          <a:spcPts val="1000"/>
                        </a:spcAft>
                      </a:pPr>
                      <a:r>
                        <a:rPr lang="en-US" sz="1600" kern="1200" dirty="0">
                          <a:solidFill>
                            <a:schemeClr val="tx1"/>
                          </a:solidFill>
                          <a:latin typeface="+mn-lt"/>
                          <a:ea typeface="+mn-ea"/>
                          <a:cs typeface="+mn-cs"/>
                        </a:rPr>
                        <a:t>Functions you can use to create a formula, which are available from the drop-down menu, organized into categories.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914400">
                <a:tc>
                  <a:txBody>
                    <a:bodyPr/>
                    <a:lstStyle/>
                    <a:p>
                      <a:pPr marL="0" marR="0" algn="ctr">
                        <a:spcBef>
                          <a:spcPts val="0"/>
                        </a:spcBef>
                        <a:spcAft>
                          <a:spcPts val="0"/>
                        </a:spcAft>
                      </a:pPr>
                      <a:r>
                        <a:rPr lang="en-US" sz="1600" kern="1200" dirty="0">
                          <a:solidFill>
                            <a:schemeClr val="tx1"/>
                          </a:solidFill>
                          <a:latin typeface="+mn-lt"/>
                          <a:ea typeface="+mn-ea"/>
                          <a:cs typeface="+mn-cs"/>
                        </a:rPr>
                        <a:t>Operators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1000"/>
                        </a:spcAft>
                      </a:pPr>
                      <a:r>
                        <a:rPr lang="en-US" sz="1600" kern="1200" dirty="0">
                          <a:solidFill>
                            <a:schemeClr val="tx1"/>
                          </a:solidFill>
                          <a:latin typeface="+mn-lt"/>
                          <a:ea typeface="+mn-ea"/>
                          <a:cs typeface="+mn-cs"/>
                        </a:rPr>
                        <a:t>Operators must be typed manually. Use standard operators, such as addition (+), subtraction (–), multiplication (*), modulo (%) and division (/) as well as comparisons (==,=,&gt;,&lt;,&gt;=,&lt;=,!=,&lt;&gt;), and logical (AND, OR, NOT).</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48640">
                <a:tc>
                  <a:txBody>
                    <a:bodyPr/>
                    <a:lstStyle/>
                    <a:p>
                      <a:pPr marL="0" marR="0" algn="ctr">
                        <a:spcBef>
                          <a:spcPts val="0"/>
                        </a:spcBef>
                        <a:spcAft>
                          <a:spcPts val="0"/>
                        </a:spcAft>
                      </a:pPr>
                      <a:r>
                        <a:rPr lang="en-US" sz="1600" kern="1200" dirty="0">
                          <a:solidFill>
                            <a:schemeClr val="tx1"/>
                          </a:solidFill>
                          <a:latin typeface="+mn-lt"/>
                          <a:ea typeface="+mn-ea"/>
                          <a:cs typeface="+mn-cs"/>
                        </a:rPr>
                        <a:t>Parameters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nSpc>
                          <a:spcPct val="100000"/>
                        </a:lnSpc>
                        <a:spcBef>
                          <a:spcPts val="0"/>
                        </a:spcBef>
                        <a:spcAft>
                          <a:spcPts val="1000"/>
                        </a:spcAft>
                      </a:pPr>
                      <a:r>
                        <a:rPr lang="en-US" sz="1600" kern="1200" dirty="0">
                          <a:solidFill>
                            <a:schemeClr val="tx1"/>
                          </a:solidFill>
                          <a:latin typeface="+mn-lt"/>
                          <a:ea typeface="+mn-ea"/>
                          <a:cs typeface="+mn-cs"/>
                        </a:rPr>
                        <a:t>Placeholder variables that can be inserted into calculations to replace constant values.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40080">
                <a:tc>
                  <a:txBody>
                    <a:bodyPr/>
                    <a:lstStyle/>
                    <a:p>
                      <a:pPr marL="0" marR="0" algn="ctr">
                        <a:spcBef>
                          <a:spcPts val="0"/>
                        </a:spcBef>
                        <a:spcAft>
                          <a:spcPts val="0"/>
                        </a:spcAft>
                      </a:pPr>
                      <a:r>
                        <a:rPr lang="en-US" sz="1600" kern="1200" dirty="0">
                          <a:solidFill>
                            <a:schemeClr val="tx1"/>
                          </a:solidFill>
                          <a:latin typeface="+mn-lt"/>
                          <a:ea typeface="+mn-ea"/>
                          <a:cs typeface="+mn-cs"/>
                        </a:rPr>
                        <a:t>Comments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nSpc>
                          <a:spcPct val="100000"/>
                        </a:lnSpc>
                        <a:spcBef>
                          <a:spcPts val="0"/>
                        </a:spcBef>
                        <a:spcAft>
                          <a:spcPts val="1000"/>
                        </a:spcAft>
                      </a:pPr>
                      <a:r>
                        <a:rPr lang="en-US" sz="1600" kern="1200" dirty="0">
                          <a:solidFill>
                            <a:schemeClr val="tx1"/>
                          </a:solidFill>
                          <a:latin typeface="+mn-lt"/>
                          <a:ea typeface="+mn-ea"/>
                          <a:cs typeface="+mn-cs"/>
                        </a:rPr>
                        <a:t>Insert custom comments for your calculations as a means of annotation for later review. To add a comment to a calculation, type two forward slash characters (//) into the formula pane.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10997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360488" y="598488"/>
            <a:ext cx="13269912" cy="577850"/>
          </a:xfrm>
        </p:spPr>
        <p:txBody>
          <a:bodyPr/>
          <a:lstStyle/>
          <a:p>
            <a:pPr marL="0" indent="0">
              <a:buNone/>
            </a:pPr>
            <a:r>
              <a:rPr lang="en-US" dirty="0"/>
              <a:t>Calculation Types</a:t>
            </a:r>
          </a:p>
        </p:txBody>
      </p:sp>
      <p:graphicFrame>
        <p:nvGraphicFramePr>
          <p:cNvPr id="8" name="Table 7"/>
          <p:cNvGraphicFramePr>
            <a:graphicFrameLocks noGrp="1"/>
          </p:cNvGraphicFramePr>
          <p:nvPr/>
        </p:nvGraphicFramePr>
        <p:xfrm>
          <a:off x="685800" y="1893514"/>
          <a:ext cx="13274676" cy="5227749"/>
        </p:xfrm>
        <a:graphic>
          <a:graphicData uri="http://schemas.openxmlformats.org/drawingml/2006/table">
            <a:tbl>
              <a:tblPr firstRow="1" bandRow="1"/>
              <a:tblGrid>
                <a:gridCol w="3810000">
                  <a:extLst>
                    <a:ext uri="{9D8B030D-6E8A-4147-A177-3AD203B41FA5}">
                      <a16:colId xmlns:a16="http://schemas.microsoft.com/office/drawing/2014/main" val="20000"/>
                    </a:ext>
                  </a:extLst>
                </a:gridCol>
                <a:gridCol w="9464676">
                  <a:extLst>
                    <a:ext uri="{9D8B030D-6E8A-4147-A177-3AD203B41FA5}">
                      <a16:colId xmlns:a16="http://schemas.microsoft.com/office/drawing/2014/main" val="20001"/>
                    </a:ext>
                  </a:extLst>
                </a:gridCol>
              </a:tblGrid>
              <a:tr h="629480">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1"/>
                          </a:solidFill>
                          <a:latin typeface="+mj-lt"/>
                        </a:rPr>
                        <a:t>Calculation</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1"/>
                          </a:solidFill>
                          <a:latin typeface="+mj-lt"/>
                        </a:rPr>
                        <a:t>Description</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1074971">
                <a:tc>
                  <a:txBody>
                    <a:bodyPr/>
                    <a:lstStyle/>
                    <a:p>
                      <a:pPr marL="0" marR="0" algn="ctr">
                        <a:spcBef>
                          <a:spcPts val="0"/>
                        </a:spcBef>
                        <a:spcAft>
                          <a:spcPts val="0"/>
                        </a:spcAft>
                      </a:pPr>
                      <a:r>
                        <a:rPr lang="en-US" sz="2400" kern="1200" dirty="0">
                          <a:solidFill>
                            <a:schemeClr val="tx1"/>
                          </a:solidFill>
                          <a:latin typeface="+mn-lt"/>
                          <a:ea typeface="+mn-ea"/>
                          <a:cs typeface="+mn-cs"/>
                        </a:rPr>
                        <a:t>Calculated Fields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400" kern="1200" dirty="0">
                          <a:solidFill>
                            <a:schemeClr val="tx1"/>
                          </a:solidFill>
                          <a:latin typeface="+mn-lt"/>
                          <a:ea typeface="+mn-ea"/>
                          <a:cs typeface="+mn-cs"/>
                        </a:rPr>
                        <a:t>Custom calculations created using the calculated field editor and computed in the underlying data source.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838739">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Table Calculations, including Quick Table Calculations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kern="1200" dirty="0">
                          <a:solidFill>
                            <a:schemeClr val="tx1"/>
                          </a:solidFill>
                          <a:latin typeface="+mn-lt"/>
                          <a:ea typeface="+mn-ea"/>
                          <a:cs typeface="+mn-cs"/>
                        </a:rPr>
                        <a:t>Calculations applied after data is returned (created locally in Tableau). Some predefined table calculations are available as quick table calculations, but you can also specify the components of the formula.</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1684559">
                <a:tc>
                  <a:txBody>
                    <a:bodyPr/>
                    <a:lstStyle/>
                    <a:p>
                      <a:pPr marL="0" marR="0" algn="ctr">
                        <a:spcBef>
                          <a:spcPts val="0"/>
                        </a:spcBef>
                        <a:spcAft>
                          <a:spcPts val="0"/>
                        </a:spcAft>
                      </a:pPr>
                      <a:r>
                        <a:rPr lang="en-US" sz="2400" kern="1200" dirty="0">
                          <a:solidFill>
                            <a:schemeClr val="tx1"/>
                          </a:solidFill>
                          <a:latin typeface="+mn-lt"/>
                          <a:ea typeface="+mn-ea"/>
                          <a:cs typeface="+mn-cs"/>
                        </a:rPr>
                        <a:t>Row and Column Totals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2400" kern="1200" dirty="0">
                          <a:solidFill>
                            <a:schemeClr val="tx1"/>
                          </a:solidFill>
                          <a:latin typeface="+mn-lt"/>
                          <a:ea typeface="+mn-ea"/>
                          <a:cs typeface="+mn-cs"/>
                        </a:rPr>
                        <a:t>Predefined calculations available on the </a:t>
                      </a:r>
                      <a:r>
                        <a:rPr lang="en-US" sz="2400" b="1" kern="1200" dirty="0">
                          <a:solidFill>
                            <a:schemeClr val="tx1"/>
                          </a:solidFill>
                          <a:latin typeface="+mn-lt"/>
                          <a:ea typeface="+mn-ea"/>
                          <a:cs typeface="+mn-cs"/>
                        </a:rPr>
                        <a:t>Analysis</a:t>
                      </a:r>
                      <a:r>
                        <a:rPr lang="en-US" sz="2400" kern="1200" dirty="0">
                          <a:solidFill>
                            <a:schemeClr val="tx1"/>
                          </a:solidFill>
                          <a:latin typeface="+mn-lt"/>
                          <a:ea typeface="+mn-ea"/>
                          <a:cs typeface="+mn-cs"/>
                        </a:rPr>
                        <a:t> menu, including subtotals and grand totals. These are a type of table calculation.</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8040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1357313" y="1893888"/>
            <a:ext cx="13273087" cy="3262312"/>
          </a:xfrm>
        </p:spPr>
        <p:txBody>
          <a:bodyPr/>
          <a:lstStyle/>
          <a:p>
            <a:pPr marL="0" indent="0">
              <a:spcBef>
                <a:spcPts val="1800"/>
              </a:spcBef>
              <a:buNone/>
            </a:pPr>
            <a:r>
              <a:rPr lang="en-US" sz="3200" dirty="0">
                <a:latin typeface="Merriweather Light" panose="00000400000000000000" pitchFamily="2" charset="0"/>
              </a:rPr>
              <a:t>Type directly on columns, rows, or the </a:t>
            </a:r>
            <a:r>
              <a:rPr lang="en-US" sz="3200" b="1" dirty="0">
                <a:latin typeface="Merriweather Light" panose="00000400000000000000" pitchFamily="2" charset="0"/>
              </a:rPr>
              <a:t>Marks</a:t>
            </a:r>
            <a:r>
              <a:rPr lang="en-US" sz="3200" dirty="0">
                <a:latin typeface="Merriweather Light" panose="00000400000000000000" pitchFamily="2" charset="0"/>
              </a:rPr>
              <a:t> card (ad-hoc calculations).</a:t>
            </a:r>
          </a:p>
          <a:p>
            <a:pPr marL="0" indent="0">
              <a:spcBef>
                <a:spcPts val="1800"/>
              </a:spcBef>
              <a:buNone/>
            </a:pPr>
            <a:r>
              <a:rPr lang="en-US" sz="3200" dirty="0">
                <a:latin typeface="Merriweather Light" panose="00000400000000000000" pitchFamily="2" charset="0"/>
              </a:rPr>
              <a:t>Use the Calculated Field </a:t>
            </a:r>
            <a:br>
              <a:rPr lang="en-US" sz="3200" dirty="0">
                <a:latin typeface="Merriweather Light" panose="00000400000000000000" pitchFamily="2" charset="0"/>
              </a:rPr>
            </a:br>
            <a:r>
              <a:rPr lang="en-US" sz="3200" dirty="0">
                <a:latin typeface="Merriweather Light" panose="00000400000000000000" pitchFamily="2" charset="0"/>
              </a:rPr>
              <a:t>editor (right-click in the </a:t>
            </a:r>
            <a:br>
              <a:rPr lang="en-US" sz="3200" dirty="0">
                <a:latin typeface="Merriweather Light" panose="00000400000000000000" pitchFamily="2" charset="0"/>
              </a:rPr>
            </a:br>
            <a:r>
              <a:rPr lang="en-US" sz="3200" dirty="0">
                <a:latin typeface="Merriweather Light" panose="00000400000000000000" pitchFamily="2" charset="0"/>
              </a:rPr>
              <a:t>data pane and choose </a:t>
            </a:r>
            <a:br>
              <a:rPr lang="en-US" sz="3200" dirty="0">
                <a:latin typeface="Merriweather Light" panose="00000400000000000000" pitchFamily="2" charset="0"/>
              </a:rPr>
            </a:br>
            <a:r>
              <a:rPr lang="en-US" sz="3200" b="1" dirty="0">
                <a:latin typeface="Merriweather Light" panose="00000400000000000000" pitchFamily="2" charset="0"/>
              </a:rPr>
              <a:t>Create Calculated Field</a:t>
            </a:r>
            <a:r>
              <a:rPr lang="en-US" sz="3200" dirty="0">
                <a:latin typeface="Merriweather Light" panose="00000400000000000000" pitchFamily="2" charset="0"/>
              </a:rPr>
              <a:t>).</a:t>
            </a:r>
          </a:p>
        </p:txBody>
      </p:sp>
      <p:sp>
        <p:nvSpPr>
          <p:cNvPr id="5" name="Text Placeholder 4"/>
          <p:cNvSpPr>
            <a:spLocks noGrp="1"/>
          </p:cNvSpPr>
          <p:nvPr>
            <p:ph type="body" sz="quarter" idx="4294967295"/>
          </p:nvPr>
        </p:nvSpPr>
        <p:spPr>
          <a:xfrm>
            <a:off x="1360488" y="598488"/>
            <a:ext cx="13269912" cy="563562"/>
          </a:xfrm>
        </p:spPr>
        <p:txBody>
          <a:bodyPr/>
          <a:lstStyle/>
          <a:p>
            <a:pPr marL="0" indent="0">
              <a:buNone/>
            </a:pPr>
            <a:r>
              <a:rPr lang="en-US" dirty="0"/>
              <a:t>Creating and Editing Calculated Fields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2686" y="2801211"/>
            <a:ext cx="7885609" cy="2579794"/>
          </a:xfrm>
          <a:prstGeom prst="rect">
            <a:avLst/>
          </a:prstGeom>
        </p:spPr>
      </p:pic>
    </p:spTree>
    <p:extLst>
      <p:ext uri="{BB962C8B-B14F-4D97-AF65-F5344CB8AC3E}">
        <p14:creationId xmlns:p14="http://schemas.microsoft.com/office/powerpoint/2010/main" val="3484935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4294967295"/>
          </p:nvPr>
        </p:nvSpPr>
        <p:spPr>
          <a:xfrm>
            <a:off x="1360488" y="598488"/>
            <a:ext cx="13269912" cy="577850"/>
          </a:xfrm>
        </p:spPr>
        <p:txBody>
          <a:bodyPr/>
          <a:lstStyle/>
          <a:p>
            <a:pPr marL="0" indent="0">
              <a:buNone/>
            </a:pPr>
            <a:r>
              <a:rPr lang="en-US" dirty="0"/>
              <a:t>Formula Editor Conventions</a:t>
            </a:r>
          </a:p>
        </p:txBody>
      </p:sp>
      <p:graphicFrame>
        <p:nvGraphicFramePr>
          <p:cNvPr id="7" name="Table 6"/>
          <p:cNvGraphicFramePr>
            <a:graphicFrameLocks noGrp="1"/>
          </p:cNvGraphicFramePr>
          <p:nvPr/>
        </p:nvGraphicFramePr>
        <p:xfrm>
          <a:off x="685800" y="1893514"/>
          <a:ext cx="13274676" cy="5293182"/>
        </p:xfrm>
        <a:graphic>
          <a:graphicData uri="http://schemas.openxmlformats.org/drawingml/2006/table">
            <a:tbl>
              <a:tblPr firstRow="1" bandRow="1"/>
              <a:tblGrid>
                <a:gridCol w="3314700">
                  <a:extLst>
                    <a:ext uri="{9D8B030D-6E8A-4147-A177-3AD203B41FA5}">
                      <a16:colId xmlns:a16="http://schemas.microsoft.com/office/drawing/2014/main" val="20000"/>
                    </a:ext>
                  </a:extLst>
                </a:gridCol>
                <a:gridCol w="9959976">
                  <a:extLst>
                    <a:ext uri="{9D8B030D-6E8A-4147-A177-3AD203B41FA5}">
                      <a16:colId xmlns:a16="http://schemas.microsoft.com/office/drawing/2014/main" val="20001"/>
                    </a:ext>
                  </a:extLst>
                </a:gridCol>
              </a:tblGrid>
              <a:tr h="476007">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1"/>
                          </a:solidFill>
                          <a:latin typeface="+mj-lt"/>
                        </a:rPr>
                        <a:t>Color or Symbol</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1"/>
                          </a:solidFill>
                          <a:latin typeface="+mj-lt"/>
                        </a:rPr>
                        <a:t>Description</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446256">
                <a:tc>
                  <a:txBody>
                    <a:bodyPr/>
                    <a:lstStyle/>
                    <a:p>
                      <a:pPr marL="0" marR="0" algn="ctr">
                        <a:lnSpc>
                          <a:spcPct val="100000"/>
                        </a:lnSpc>
                        <a:spcBef>
                          <a:spcPts val="0"/>
                        </a:spcBef>
                        <a:spcAft>
                          <a:spcPts val="1000"/>
                        </a:spcAft>
                      </a:pPr>
                      <a:r>
                        <a:rPr lang="en-US" sz="2000" kern="1200" dirty="0">
                          <a:solidFill>
                            <a:schemeClr val="tx1"/>
                          </a:solidFill>
                          <a:latin typeface="+mn-lt"/>
                          <a:ea typeface="+mn-ea"/>
                          <a:cs typeface="+mn-cs"/>
                        </a:rPr>
                        <a:t>Red squiggly line </a:t>
                      </a:r>
                    </a:p>
                  </a:txBody>
                  <a:tcPr marL="73182" marR="73182"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Syntax error. Hover over the error to see directions to fix it.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14010">
                <a:tc>
                  <a:txBody>
                    <a:bodyPr/>
                    <a:lstStyle/>
                    <a:p>
                      <a:pPr marL="0" marR="0" algn="ctr">
                        <a:lnSpc>
                          <a:spcPct val="100000"/>
                        </a:lnSpc>
                        <a:spcBef>
                          <a:spcPts val="0"/>
                        </a:spcBef>
                        <a:spcAft>
                          <a:spcPts val="1000"/>
                        </a:spcAft>
                      </a:pPr>
                      <a:r>
                        <a:rPr lang="en-US" sz="2000" kern="1200" dirty="0">
                          <a:solidFill>
                            <a:schemeClr val="bg1">
                              <a:lumMod val="65000"/>
                            </a:schemeClr>
                          </a:solidFill>
                          <a:effectLst/>
                          <a:latin typeface="Lucida Console" panose="020B0609040504020204" pitchFamily="49" charset="0"/>
                          <a:ea typeface="+mn-ea"/>
                          <a:cs typeface="Arial" panose="020B0604020202020204" pitchFamily="34" charset="0"/>
                        </a:rPr>
                        <a:t>//Gray Text</a:t>
                      </a:r>
                    </a:p>
                  </a:txBody>
                  <a:tcPr marL="73182" marR="73182"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Comments. These are ignored by the calculation but are useful for documenting the calculation logic.</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446256">
                <a:tc>
                  <a:txBody>
                    <a:bodyPr/>
                    <a:lstStyle/>
                    <a:p>
                      <a:pPr marL="0" marR="0" algn="ctr">
                        <a:lnSpc>
                          <a:spcPct val="100000"/>
                        </a:lnSpc>
                        <a:spcBef>
                          <a:spcPts val="0"/>
                        </a:spcBef>
                        <a:spcAft>
                          <a:spcPts val="1000"/>
                        </a:spcAft>
                      </a:pPr>
                      <a:r>
                        <a:rPr lang="en-US" sz="2000" dirty="0">
                          <a:solidFill>
                            <a:srgbClr val="FF9900"/>
                          </a:solidFill>
                          <a:effectLst/>
                          <a:latin typeface="Lucida Console" panose="020B0609040504020204" pitchFamily="49" charset="0"/>
                          <a:cs typeface="Arial" panose="020B0604020202020204" pitchFamily="34" charset="0"/>
                        </a:rPr>
                        <a:t>[Orange Text] </a:t>
                      </a:r>
                      <a:endParaRPr lang="en-US" sz="2000" dirty="0">
                        <a:solidFill>
                          <a:srgbClr val="FF9900"/>
                        </a:solidFill>
                        <a:effectLst/>
                        <a:latin typeface="Lucida Console" panose="020B0609040504020204" pitchFamily="49" charset="0"/>
                        <a:ea typeface="Palatino Linotype"/>
                        <a:cs typeface="Arial" panose="020B0604020202020204" pitchFamily="34" charset="0"/>
                      </a:endParaRPr>
                    </a:p>
                  </a:txBody>
                  <a:tcPr marL="73182" marR="73182"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Field names.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46256">
                <a:tc>
                  <a:txBody>
                    <a:bodyPr/>
                    <a:lstStyle/>
                    <a:p>
                      <a:pPr marL="0" marR="0" algn="ctr">
                        <a:lnSpc>
                          <a:spcPct val="100000"/>
                        </a:lnSpc>
                        <a:spcBef>
                          <a:spcPts val="0"/>
                        </a:spcBef>
                        <a:spcAft>
                          <a:spcPts val="1000"/>
                        </a:spcAft>
                      </a:pPr>
                      <a:r>
                        <a:rPr lang="en-US" sz="2000" dirty="0">
                          <a:solidFill>
                            <a:srgbClr val="00B0F0"/>
                          </a:solidFill>
                          <a:effectLst/>
                          <a:latin typeface="Lucida Console" panose="020B0609040504020204" pitchFamily="49" charset="0"/>
                          <a:cs typeface="Arial" panose="020B0604020202020204" pitchFamily="34" charset="0"/>
                        </a:rPr>
                        <a:t>Blue Text</a:t>
                      </a:r>
                      <a:r>
                        <a:rPr lang="en-US" sz="2000" dirty="0">
                          <a:effectLst/>
                          <a:latin typeface="Lucida Console" panose="020B0609040504020204" pitchFamily="49" charset="0"/>
                          <a:cs typeface="Arial" panose="020B0604020202020204" pitchFamily="34" charset="0"/>
                        </a:rPr>
                        <a:t> ( )</a:t>
                      </a:r>
                      <a:endParaRPr lang="en-US" sz="2000" dirty="0">
                        <a:solidFill>
                          <a:srgbClr val="333333"/>
                        </a:solidFill>
                        <a:effectLst/>
                        <a:latin typeface="Lucida Console" panose="020B0609040504020204" pitchFamily="49" charset="0"/>
                        <a:ea typeface="Palatino Linotype"/>
                        <a:cs typeface="Arial" panose="020B0604020202020204" pitchFamily="34" charset="0"/>
                      </a:endParaRPr>
                    </a:p>
                  </a:txBody>
                  <a:tcPr marL="73182" marR="73182"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Functions.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46256">
                <a:tc>
                  <a:txBody>
                    <a:bodyPr/>
                    <a:lstStyle/>
                    <a:p>
                      <a:pPr marL="0" marR="0" algn="ctr">
                        <a:lnSpc>
                          <a:spcPct val="100000"/>
                        </a:lnSpc>
                        <a:spcBef>
                          <a:spcPts val="0"/>
                        </a:spcBef>
                        <a:spcAft>
                          <a:spcPts val="1000"/>
                        </a:spcAft>
                      </a:pPr>
                      <a:r>
                        <a:rPr lang="en-US" sz="2000" dirty="0">
                          <a:solidFill>
                            <a:srgbClr val="7030A0"/>
                          </a:solidFill>
                          <a:effectLst/>
                          <a:latin typeface="Lucida Console" panose="020B0609040504020204" pitchFamily="49" charset="0"/>
                          <a:cs typeface="Arial" panose="020B0604020202020204" pitchFamily="34" charset="0"/>
                        </a:rPr>
                        <a:t>[Purple Text]</a:t>
                      </a:r>
                      <a:endParaRPr lang="en-US" sz="2000" dirty="0">
                        <a:solidFill>
                          <a:srgbClr val="7030A0"/>
                        </a:solidFill>
                        <a:effectLst/>
                        <a:latin typeface="Lucida Console" panose="020B0609040504020204" pitchFamily="49" charset="0"/>
                        <a:ea typeface="Palatino Linotype"/>
                        <a:cs typeface="Arial" panose="020B0604020202020204" pitchFamily="34" charset="0"/>
                      </a:endParaRPr>
                    </a:p>
                  </a:txBody>
                  <a:tcPr marL="73182" marR="73182"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Parameters.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46256">
                <a:tc>
                  <a:txBody>
                    <a:bodyPr/>
                    <a:lstStyle/>
                    <a:p>
                      <a:pPr marL="0" marR="0" algn="ctr">
                        <a:lnSpc>
                          <a:spcPct val="100000"/>
                        </a:lnSpc>
                        <a:spcBef>
                          <a:spcPts val="0"/>
                        </a:spcBef>
                        <a:spcAft>
                          <a:spcPts val="1000"/>
                        </a:spcAft>
                      </a:pPr>
                      <a:r>
                        <a:rPr lang="en-US" sz="2000" b="1" dirty="0">
                          <a:solidFill>
                            <a:srgbClr val="000000"/>
                          </a:solidFill>
                          <a:effectLst/>
                          <a:latin typeface="Lucida Console" panose="020B0609040504020204" pitchFamily="49" charset="0"/>
                          <a:cs typeface="Arial" panose="020B0604020202020204" pitchFamily="34" charset="0"/>
                        </a:rPr>
                        <a:t>Bold Text</a:t>
                      </a:r>
                      <a:endParaRPr lang="en-US" sz="2000" b="1" dirty="0">
                        <a:solidFill>
                          <a:srgbClr val="000000"/>
                        </a:solidFill>
                        <a:effectLst/>
                        <a:latin typeface="Lucida Console" panose="020B0609040504020204" pitchFamily="49" charset="0"/>
                        <a:ea typeface="Palatino Linotype"/>
                        <a:cs typeface="Arial" panose="020B0604020202020204" pitchFamily="34" charset="0"/>
                      </a:endParaRPr>
                    </a:p>
                  </a:txBody>
                  <a:tcPr marL="73182" marR="73182"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Calculation is computed locally within Tableau on the aggregated results.</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639634">
                <a:tc>
                  <a:txBody>
                    <a:bodyPr/>
                    <a:lstStyle/>
                    <a:p>
                      <a:pPr marL="0" marR="0" algn="ctr">
                        <a:lnSpc>
                          <a:spcPct val="100000"/>
                        </a:lnSpc>
                        <a:spcBef>
                          <a:spcPts val="0"/>
                        </a:spcBef>
                        <a:spcAft>
                          <a:spcPts val="1000"/>
                        </a:spcAft>
                      </a:pPr>
                      <a:r>
                        <a:rPr lang="en-US" sz="2000" dirty="0">
                          <a:solidFill>
                            <a:srgbClr val="000000"/>
                          </a:solidFill>
                          <a:effectLst/>
                          <a:latin typeface="Lucida Console" panose="020B0609040504020204" pitchFamily="49" charset="0"/>
                          <a:cs typeface="Arial" panose="020B0604020202020204" pitchFamily="34" charset="0"/>
                        </a:rPr>
                        <a:t>Plain Text (not bold)</a:t>
                      </a:r>
                      <a:endParaRPr lang="en-US" sz="2000" dirty="0">
                        <a:solidFill>
                          <a:srgbClr val="000000"/>
                        </a:solidFill>
                        <a:effectLst/>
                        <a:latin typeface="Lucida Console" panose="020B0609040504020204" pitchFamily="49" charset="0"/>
                        <a:ea typeface="Palatino Linotype"/>
                        <a:cs typeface="Arial" panose="020B0604020202020204" pitchFamily="34" charset="0"/>
                      </a:endParaRPr>
                    </a:p>
                  </a:txBody>
                  <a:tcPr marL="73182" marR="73182" marT="22860" marB="2286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0000"/>
                        </a:lnSpc>
                        <a:spcBef>
                          <a:spcPts val="0"/>
                        </a:spcBef>
                        <a:spcAft>
                          <a:spcPts val="1000"/>
                        </a:spcAft>
                      </a:pPr>
                      <a:r>
                        <a:rPr lang="en-US" sz="2000" kern="1200" dirty="0">
                          <a:solidFill>
                            <a:schemeClr val="tx1"/>
                          </a:solidFill>
                          <a:latin typeface="+mn-lt"/>
                          <a:ea typeface="+mn-ea"/>
                          <a:cs typeface="+mn-cs"/>
                        </a:rPr>
                        <a:t>Calculation is computed at the database level.</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639634">
                <a:tc gridSpan="2">
                  <a:txBody>
                    <a:bodyPr/>
                    <a:lstStyle/>
                    <a:p>
                      <a:pPr marL="3310128" marR="0" indent="-342900">
                        <a:lnSpc>
                          <a:spcPct val="100000"/>
                        </a:lnSpc>
                        <a:spcBef>
                          <a:spcPts val="600"/>
                        </a:spcBef>
                        <a:spcAft>
                          <a:spcPts val="1000"/>
                        </a:spcAft>
                        <a:buFont typeface="Arial" panose="020B0604020202020204" pitchFamily="34" charset="0"/>
                        <a:buChar char="•"/>
                      </a:pPr>
                      <a:r>
                        <a:rPr lang="en-US" sz="2000" kern="1200" dirty="0">
                          <a:solidFill>
                            <a:schemeClr val="tx1"/>
                          </a:solidFill>
                          <a:latin typeface="+mn-lt"/>
                          <a:ea typeface="+mn-ea"/>
                          <a:cs typeface="+mn-cs"/>
                        </a:rPr>
                        <a:t>ENTER, RETURN, SPACE and UPPER/lowercase (except for field names) are ignored.</a:t>
                      </a:r>
                    </a:p>
                  </a:txBody>
                  <a:tcPr marL="73182" marR="73182" marT="22860" marB="228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342900" marR="0" indent="-342900">
                        <a:lnSpc>
                          <a:spcPct val="100000"/>
                        </a:lnSpc>
                        <a:spcBef>
                          <a:spcPts val="0"/>
                        </a:spcBef>
                        <a:spcAft>
                          <a:spcPts val="1000"/>
                        </a:spcAft>
                        <a:buFont typeface="Arial" panose="020B0604020202020204" pitchFamily="34" charset="0"/>
                        <a:buChar char="•"/>
                      </a:pPr>
                      <a:endParaRPr lang="en-US" sz="2000" kern="1200" dirty="0">
                        <a:solidFill>
                          <a:schemeClr val="tx1"/>
                        </a:solidFill>
                        <a:latin typeface="+mn-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863535"/>
                  </a:ext>
                </a:extLst>
              </a:tr>
              <a:tr h="565258">
                <a:tc gridSpan="2">
                  <a:txBody>
                    <a:bodyPr/>
                    <a:lstStyle/>
                    <a:p>
                      <a:pPr marL="3310128" indent="-342900">
                        <a:spcBef>
                          <a:spcPts val="600"/>
                        </a:spcBef>
                        <a:buFont typeface="Arial" panose="020B0604020202020204" pitchFamily="34" charset="0"/>
                        <a:buChar char="•"/>
                      </a:pPr>
                      <a:r>
                        <a:rPr lang="en-US" sz="2000" kern="1200" dirty="0">
                          <a:solidFill>
                            <a:schemeClr val="tx1"/>
                          </a:solidFill>
                          <a:latin typeface="+mn-lt"/>
                          <a:ea typeface="+mn-ea"/>
                          <a:cs typeface="+mn-cs"/>
                        </a:rPr>
                        <a:t>Use </a:t>
                      </a:r>
                      <a:r>
                        <a:rPr lang="en-US" sz="2000" b="1" kern="1200" dirty="0">
                          <a:solidFill>
                            <a:schemeClr val="tx1"/>
                          </a:solidFill>
                          <a:latin typeface="+mn-lt"/>
                          <a:ea typeface="+mn-ea"/>
                          <a:cs typeface="+mn-cs"/>
                        </a:rPr>
                        <a:t>"</a:t>
                      </a:r>
                      <a:r>
                        <a:rPr lang="en-US" sz="2000" kern="1200" dirty="0">
                          <a:solidFill>
                            <a:schemeClr val="tx1"/>
                          </a:solidFill>
                          <a:latin typeface="+mn-lt"/>
                          <a:ea typeface="+mn-ea"/>
                          <a:cs typeface="+mn-cs"/>
                        </a:rPr>
                        <a:t> or </a:t>
                      </a:r>
                      <a:r>
                        <a:rPr lang="en-US" sz="2000" b="1" kern="1200" dirty="0">
                          <a:solidFill>
                            <a:schemeClr val="tx1"/>
                          </a:solidFill>
                          <a:latin typeface="+mn-lt"/>
                          <a:ea typeface="+mn-ea"/>
                          <a:cs typeface="+mn-cs"/>
                        </a:rPr>
                        <a:t>'</a:t>
                      </a:r>
                      <a:r>
                        <a:rPr lang="en-US" sz="2000" kern="1200" dirty="0">
                          <a:solidFill>
                            <a:schemeClr val="tx1"/>
                          </a:solidFill>
                          <a:latin typeface="+mn-lt"/>
                          <a:ea typeface="+mn-ea"/>
                          <a:cs typeface="+mn-cs"/>
                        </a:rPr>
                        <a:t> for string fields</a:t>
                      </a:r>
                      <a:endParaRPr lang="en-US" dirty="0"/>
                    </a:p>
                  </a:txBody>
                  <a:tcPr marL="73182" marR="73182" marT="22860" marB="228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320268"/>
                  </a:ext>
                </a:extLst>
              </a:tr>
            </a:tbl>
          </a:graphicData>
        </a:graphic>
      </p:graphicFrame>
    </p:spTree>
    <p:extLst>
      <p:ext uri="{BB962C8B-B14F-4D97-AF65-F5344CB8AC3E}">
        <p14:creationId xmlns:p14="http://schemas.microsoft.com/office/powerpoint/2010/main" val="2532641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810491" y="1800370"/>
            <a:ext cx="6746875" cy="3586162"/>
          </a:xfrm>
        </p:spPr>
        <p:txBody>
          <a:bodyPr/>
          <a:lstStyle/>
          <a:p>
            <a:pPr marL="0" lvl="0" indent="0">
              <a:buNone/>
            </a:pPr>
            <a:r>
              <a:rPr lang="en-US" sz="3200" dirty="0">
                <a:latin typeface="+mn-lt"/>
              </a:rPr>
              <a:t>Math operations across numbers</a:t>
            </a:r>
          </a:p>
          <a:p>
            <a:pPr marL="914400" lvl="1" indent="-336550">
              <a:buFont typeface="Arial" panose="020B0604020202020204" pitchFamily="34" charset="0"/>
              <a:buChar char="•"/>
            </a:pPr>
            <a:r>
              <a:rPr lang="en-US" dirty="0"/>
              <a:t>Addition or subtraction </a:t>
            </a:r>
          </a:p>
          <a:p>
            <a:pPr marL="0" lvl="0" indent="0">
              <a:spcBef>
                <a:spcPts val="2400"/>
              </a:spcBef>
              <a:buNone/>
            </a:pPr>
            <a:r>
              <a:rPr lang="en-US" sz="3200" dirty="0">
                <a:latin typeface="+mn-lt"/>
              </a:rPr>
              <a:t>Logic statements</a:t>
            </a:r>
          </a:p>
          <a:p>
            <a:pPr marL="914400" lvl="1" indent="-336550">
              <a:buFont typeface="Arial" panose="020B0604020202020204" pitchFamily="34" charset="0"/>
              <a:buChar char="•"/>
            </a:pPr>
            <a:r>
              <a:rPr lang="en-US" dirty="0"/>
              <a:t>IF/ELSE or CASE </a:t>
            </a:r>
          </a:p>
          <a:p>
            <a:pPr marL="0" lvl="0" indent="0">
              <a:spcBef>
                <a:spcPts val="2400"/>
              </a:spcBef>
              <a:buNone/>
            </a:pPr>
            <a:r>
              <a:rPr lang="en-US" sz="3200" dirty="0">
                <a:latin typeface="+mn-lt"/>
              </a:rPr>
              <a:t>Aggregating data</a:t>
            </a:r>
          </a:p>
          <a:p>
            <a:pPr marL="914400" lvl="1" indent="-336550">
              <a:buFont typeface="Arial" panose="020B0604020202020204" pitchFamily="34" charset="0"/>
              <a:buChar char="•"/>
            </a:pPr>
            <a:r>
              <a:rPr lang="en-US" dirty="0"/>
              <a:t>Average or maximum</a:t>
            </a:r>
          </a:p>
        </p:txBody>
      </p:sp>
      <p:sp>
        <p:nvSpPr>
          <p:cNvPr id="3" name="Content Placeholder 2"/>
          <p:cNvSpPr>
            <a:spLocks noGrp="1"/>
          </p:cNvSpPr>
          <p:nvPr>
            <p:ph idx="4294967295"/>
          </p:nvPr>
        </p:nvSpPr>
        <p:spPr>
          <a:xfrm>
            <a:off x="8541328" y="1800370"/>
            <a:ext cx="5943600" cy="3000375"/>
          </a:xfrm>
        </p:spPr>
        <p:txBody>
          <a:bodyPr>
            <a:normAutofit lnSpcReduction="10000"/>
          </a:bodyPr>
          <a:lstStyle/>
          <a:p>
            <a:pPr marL="0" lvl="0" indent="0">
              <a:spcBef>
                <a:spcPts val="2400"/>
              </a:spcBef>
              <a:buNone/>
            </a:pPr>
            <a:r>
              <a:rPr lang="en-US" sz="3200" dirty="0"/>
              <a:t>Manipulating strings</a:t>
            </a:r>
          </a:p>
          <a:p>
            <a:pPr marL="914400" lvl="1" indent="-336550">
              <a:buFont typeface="Arial" panose="020B0604020202020204" pitchFamily="34" charset="0"/>
              <a:buChar char="•"/>
            </a:pPr>
            <a:r>
              <a:rPr lang="en-US" dirty="0"/>
              <a:t>Putting strings together or breaking them down</a:t>
            </a:r>
          </a:p>
          <a:p>
            <a:pPr marL="0" lvl="0" indent="0">
              <a:spcBef>
                <a:spcPts val="2400"/>
              </a:spcBef>
              <a:buNone/>
            </a:pPr>
            <a:r>
              <a:rPr lang="en-US" sz="3200" dirty="0"/>
              <a:t>Date formulas</a:t>
            </a:r>
          </a:p>
          <a:p>
            <a:pPr marL="914400" lvl="1" indent="-336550">
              <a:buFont typeface="Arial" panose="020B0604020202020204" pitchFamily="34" charset="0"/>
              <a:buChar char="•"/>
            </a:pPr>
            <a:r>
              <a:rPr lang="en-US" dirty="0"/>
              <a:t>Pulling out a date part or the difference between two dates</a:t>
            </a:r>
          </a:p>
        </p:txBody>
      </p:sp>
      <p:sp>
        <p:nvSpPr>
          <p:cNvPr id="2" name="Content Placeholder 1"/>
          <p:cNvSpPr>
            <a:spLocks noGrp="1"/>
          </p:cNvSpPr>
          <p:nvPr>
            <p:ph type="body" sz="quarter" idx="4294967295"/>
          </p:nvPr>
        </p:nvSpPr>
        <p:spPr>
          <a:xfrm>
            <a:off x="1360488" y="598488"/>
            <a:ext cx="13269912" cy="563562"/>
          </a:xfrm>
        </p:spPr>
        <p:txBody>
          <a:bodyPr/>
          <a:lstStyle/>
          <a:p>
            <a:pPr marL="0" indent="0">
              <a:buNone/>
            </a:pPr>
            <a:r>
              <a:rPr lang="en-US" dirty="0"/>
              <a:t>Types of Calculated Fields – Examples</a:t>
            </a:r>
          </a:p>
        </p:txBody>
      </p:sp>
    </p:spTree>
    <p:extLst>
      <p:ext uri="{BB962C8B-B14F-4D97-AF65-F5344CB8AC3E}">
        <p14:creationId xmlns:p14="http://schemas.microsoft.com/office/powerpoint/2010/main" val="2617053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a:xfrm>
            <a:off x="1142999" y="2112578"/>
            <a:ext cx="2073167" cy="1087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solidFill>
                  <a:schemeClr val="tx2"/>
                </a:solidFill>
                <a:latin typeface="BentonSans Book" panose="02000404020000020004" pitchFamily="2" charset="0"/>
              </a:rPr>
              <a:t>Fields on Shelves</a:t>
            </a:r>
          </a:p>
          <a:p>
            <a:endParaRPr lang="en-US" dirty="0"/>
          </a:p>
          <a:p>
            <a:endParaRPr lang="en-US" dirty="0"/>
          </a:p>
          <a:p>
            <a:endParaRPr lang="en-US" dirty="0"/>
          </a:p>
          <a:p>
            <a:endParaRPr lang="en-US" dirty="0"/>
          </a:p>
          <a:p>
            <a:endParaRPr lang="en-US" dirty="0"/>
          </a:p>
          <a:p>
            <a:endParaRPr lang="en-US" dirty="0"/>
          </a:p>
        </p:txBody>
      </p:sp>
      <p:sp>
        <p:nvSpPr>
          <p:cNvPr id="9" name="Text Placeholder 8"/>
          <p:cNvSpPr>
            <a:spLocks noGrp="1"/>
          </p:cNvSpPr>
          <p:nvPr>
            <p:ph type="body" sz="quarter" idx="4294967295"/>
          </p:nvPr>
        </p:nvSpPr>
        <p:spPr>
          <a:xfrm>
            <a:off x="1360488" y="598488"/>
            <a:ext cx="13269912" cy="577850"/>
          </a:xfrm>
        </p:spPr>
        <p:txBody>
          <a:bodyPr/>
          <a:lstStyle/>
          <a:p>
            <a:pPr marL="0" indent="0">
              <a:buNone/>
            </a:pPr>
            <a:r>
              <a:rPr lang="en-US" sz="3200" dirty="0"/>
              <a:t>Visual Cues for Fields</a:t>
            </a:r>
          </a:p>
          <a:p>
            <a:pPr marL="0" indent="0">
              <a:buNone/>
            </a:pPr>
            <a:endParaRPr lang="en-US" dirty="0"/>
          </a:p>
        </p:txBody>
      </p:sp>
      <p:pic>
        <p:nvPicPr>
          <p:cNvPr id="2" name="Picture 1"/>
          <p:cNvPicPr>
            <a:picLocks noChangeAspect="1"/>
          </p:cNvPicPr>
          <p:nvPr/>
        </p:nvPicPr>
        <p:blipFill>
          <a:blip r:embed="rId3"/>
          <a:stretch>
            <a:fillRect/>
          </a:stretch>
        </p:blipFill>
        <p:spPr>
          <a:xfrm>
            <a:off x="3216166" y="1718182"/>
            <a:ext cx="9942042" cy="4230892"/>
          </a:xfrm>
          <a:prstGeom prst="rect">
            <a:avLst/>
          </a:prstGeom>
        </p:spPr>
      </p:pic>
    </p:spTree>
    <p:extLst>
      <p:ext uri="{BB962C8B-B14F-4D97-AF65-F5344CB8AC3E}">
        <p14:creationId xmlns:p14="http://schemas.microsoft.com/office/powerpoint/2010/main" val="33277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Calculations and Aggregations</a:t>
            </a:r>
          </a:p>
        </p:txBody>
      </p:sp>
      <p:sp>
        <p:nvSpPr>
          <p:cNvPr id="4" name="Content Placeholder 3"/>
          <p:cNvSpPr>
            <a:spLocks noGrp="1"/>
          </p:cNvSpPr>
          <p:nvPr>
            <p:ph idx="4294967295"/>
          </p:nvPr>
        </p:nvSpPr>
        <p:spPr>
          <a:xfrm>
            <a:off x="1355725" y="1893888"/>
            <a:ext cx="13274675" cy="4016375"/>
          </a:xfrm>
        </p:spPr>
        <p:txBody>
          <a:bodyPr/>
          <a:lstStyle/>
          <a:p>
            <a:pPr marL="0" indent="6350"/>
            <a:r>
              <a:rPr lang="en-US" sz="3200" dirty="0">
                <a:latin typeface="+mn-lt"/>
              </a:rPr>
              <a:t>Aggregating in calculated fields can affect the formula’s order of operations: </a:t>
            </a:r>
          </a:p>
          <a:p>
            <a:pPr marL="914400" lvl="1" indent="-336550">
              <a:buFont typeface="Arial" panose="020B0604020202020204" pitchFamily="34" charset="0"/>
              <a:buChar char="•"/>
            </a:pPr>
            <a:r>
              <a:rPr lang="en-US" dirty="0"/>
              <a:t>Can therefore return different (and potentially incorrect) results.</a:t>
            </a:r>
          </a:p>
          <a:p>
            <a:pPr marL="914400" lvl="1" indent="-336550">
              <a:buFont typeface="Arial" panose="020B0604020202020204" pitchFamily="34" charset="0"/>
              <a:buChar char="•"/>
            </a:pPr>
            <a:r>
              <a:rPr lang="en-US" dirty="0"/>
              <a:t>Calculations occur in the data source.</a:t>
            </a:r>
          </a:p>
          <a:p>
            <a:pPr marL="914400" lvl="1" indent="-336550">
              <a:buFont typeface="Arial" panose="020B0604020202020204" pitchFamily="34" charset="0"/>
              <a:buChar char="•"/>
            </a:pPr>
            <a:r>
              <a:rPr lang="en-US" dirty="0"/>
              <a:t>Tableau will aggregate the results of individual transactions.</a:t>
            </a:r>
          </a:p>
          <a:p>
            <a:pPr marL="914400" lvl="1" indent="-336550">
              <a:buFont typeface="Arial" panose="020B0604020202020204" pitchFamily="34" charset="0"/>
              <a:buChar char="•"/>
            </a:pPr>
            <a:r>
              <a:rPr lang="en-US" dirty="0"/>
              <a:t>For example, when computing averages, you should apply an overall aggregate before computing ratios.</a:t>
            </a:r>
          </a:p>
          <a:p>
            <a:pPr marL="0" indent="6350">
              <a:spcBef>
                <a:spcPts val="2400"/>
              </a:spcBef>
            </a:pPr>
            <a:r>
              <a:rPr lang="en-US" sz="3200" b="1" dirty="0">
                <a:latin typeface="+mn-lt"/>
              </a:rPr>
              <a:t>[Profit] / [Sales]  </a:t>
            </a:r>
            <a:r>
              <a:rPr lang="en-US" sz="3200" dirty="0">
                <a:latin typeface="+mn-lt"/>
              </a:rPr>
              <a:t>is not the same as </a:t>
            </a:r>
            <a:r>
              <a:rPr lang="en-US" sz="3200" b="1" dirty="0">
                <a:latin typeface="+mn-lt"/>
              </a:rPr>
              <a:t>SUM([Profit]) / SUM([Sales])</a:t>
            </a:r>
          </a:p>
        </p:txBody>
      </p:sp>
    </p:spTree>
    <p:extLst>
      <p:ext uri="{BB962C8B-B14F-4D97-AF65-F5344CB8AC3E}">
        <p14:creationId xmlns:p14="http://schemas.microsoft.com/office/powerpoint/2010/main" val="1133186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360488" y="598488"/>
            <a:ext cx="13269912" cy="577850"/>
          </a:xfrm>
        </p:spPr>
        <p:txBody>
          <a:bodyPr>
            <a:noAutofit/>
          </a:bodyPr>
          <a:lstStyle/>
          <a:p>
            <a:pPr marL="0" indent="0">
              <a:buNone/>
            </a:pPr>
            <a:r>
              <a:rPr lang="en-US" sz="3600" dirty="0"/>
              <a:t>Desktop Architecture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8890" y="1289097"/>
            <a:ext cx="10044057" cy="5618722"/>
          </a:xfrm>
          <a:prstGeom prst="rect">
            <a:avLst/>
          </a:prstGeom>
        </p:spPr>
      </p:pic>
    </p:spTree>
    <p:extLst>
      <p:ext uri="{BB962C8B-B14F-4D97-AF65-F5344CB8AC3E}">
        <p14:creationId xmlns:p14="http://schemas.microsoft.com/office/powerpoint/2010/main" val="18794742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Understanding Aggregations</a:t>
            </a:r>
            <a:br>
              <a:rPr lang="en-US" dirty="0"/>
            </a:br>
            <a:r>
              <a:rPr lang="en-US" dirty="0"/>
              <a:t>p. 20</a:t>
            </a:r>
          </a:p>
        </p:txBody>
      </p:sp>
    </p:spTree>
    <p:extLst>
      <p:ext uri="{BB962C8B-B14F-4D97-AF65-F5344CB8AC3E}">
        <p14:creationId xmlns:p14="http://schemas.microsoft.com/office/powerpoint/2010/main" val="22779188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String Functions</a:t>
            </a:r>
          </a:p>
        </p:txBody>
      </p:sp>
      <p:sp>
        <p:nvSpPr>
          <p:cNvPr id="4" name="Content Placeholder 3"/>
          <p:cNvSpPr>
            <a:spLocks noGrp="1"/>
          </p:cNvSpPr>
          <p:nvPr>
            <p:ph idx="4294967295"/>
          </p:nvPr>
        </p:nvSpPr>
        <p:spPr>
          <a:xfrm>
            <a:off x="1355725" y="1893888"/>
            <a:ext cx="13274675" cy="4132262"/>
          </a:xfrm>
        </p:spPr>
        <p:txBody>
          <a:bodyPr/>
          <a:lstStyle/>
          <a:p>
            <a:pPr>
              <a:spcBef>
                <a:spcPts val="1800"/>
              </a:spcBef>
            </a:pPr>
            <a:r>
              <a:rPr lang="en-US" sz="3200" dirty="0">
                <a:latin typeface="+mn-lt"/>
              </a:rPr>
              <a:t>When using string fields, the plus sign (+) is the concatenation operator.</a:t>
            </a:r>
          </a:p>
          <a:p>
            <a:pPr>
              <a:spcBef>
                <a:spcPts val="1800"/>
              </a:spcBef>
            </a:pPr>
            <a:r>
              <a:rPr lang="en-US" sz="3200" dirty="0">
                <a:latin typeface="+mn-lt"/>
              </a:rPr>
              <a:t>Spaces and additional text can be included, </a:t>
            </a:r>
            <a:br>
              <a:rPr lang="en-US" sz="3200" dirty="0">
                <a:latin typeface="+mn-lt"/>
              </a:rPr>
            </a:br>
            <a:r>
              <a:rPr lang="en-US" sz="3200" dirty="0">
                <a:latin typeface="+mn-lt"/>
              </a:rPr>
              <a:t>but should be in quotes (" ").</a:t>
            </a:r>
          </a:p>
          <a:p>
            <a:pPr>
              <a:spcBef>
                <a:spcPts val="1800"/>
              </a:spcBef>
              <a:tabLst>
                <a:tab pos="2286000" algn="l"/>
              </a:tabLst>
            </a:pPr>
            <a:r>
              <a:rPr lang="en-US" sz="3200" dirty="0">
                <a:latin typeface="+mn-lt"/>
              </a:rPr>
              <a:t>Example:</a:t>
            </a:r>
          </a:p>
          <a:p>
            <a:pPr defTabSz="914400">
              <a:spcBef>
                <a:spcPts val="300"/>
              </a:spcBef>
            </a:pPr>
            <a:r>
              <a:rPr lang="en-US" sz="2900" dirty="0">
                <a:solidFill>
                  <a:srgbClr val="000000"/>
                </a:solidFill>
                <a:latin typeface="Lucida Console" panose="020B0609040504020204" pitchFamily="49" charset="0"/>
              </a:rPr>
              <a:t>	</a:t>
            </a:r>
            <a:r>
              <a:rPr lang="en-US" sz="3200" dirty="0">
                <a:solidFill>
                  <a:srgbClr val="000000"/>
                </a:solidFill>
                <a:latin typeface="Lucida Console" panose="020B0609040504020204" pitchFamily="49" charset="0"/>
              </a:rPr>
              <a:t>"First Name" + " Last Name"</a:t>
            </a:r>
          </a:p>
          <a:p>
            <a:pPr>
              <a:tabLst>
                <a:tab pos="1143000" algn="l"/>
              </a:tabLst>
            </a:pPr>
            <a:r>
              <a:rPr lang="en-US" sz="2000" dirty="0">
                <a:latin typeface="+mn-lt"/>
              </a:rPr>
              <a:t>	</a:t>
            </a:r>
            <a:r>
              <a:rPr lang="en-US" sz="2400" i="1" dirty="0">
                <a:latin typeface="+mn-lt"/>
              </a:rPr>
              <a:t>(Note the extra space before the word </a:t>
            </a:r>
            <a:r>
              <a:rPr lang="en-US" sz="2400" dirty="0">
                <a:solidFill>
                  <a:srgbClr val="000000"/>
                </a:solidFill>
                <a:latin typeface="Lucida Console" panose="020B0609040504020204" pitchFamily="49" charset="0"/>
              </a:rPr>
              <a:t>Last</a:t>
            </a:r>
            <a:r>
              <a:rPr lang="en-US" sz="2400" i="1" dirty="0">
                <a:solidFill>
                  <a:schemeClr val="tx1"/>
                </a:solidFill>
                <a:latin typeface="+mn-lt"/>
              </a:rPr>
              <a:t>.)</a:t>
            </a:r>
          </a:p>
        </p:txBody>
      </p:sp>
    </p:spTree>
    <p:extLst>
      <p:ext uri="{BB962C8B-B14F-4D97-AF65-F5344CB8AC3E}">
        <p14:creationId xmlns:p14="http://schemas.microsoft.com/office/powerpoint/2010/main" val="306244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4294967295"/>
          </p:nvPr>
        </p:nvSpPr>
        <p:spPr>
          <a:xfrm>
            <a:off x="1360488" y="598488"/>
            <a:ext cx="13269912" cy="577850"/>
          </a:xfrm>
        </p:spPr>
        <p:txBody>
          <a:bodyPr/>
          <a:lstStyle/>
          <a:p>
            <a:pPr marL="0" indent="0">
              <a:buNone/>
            </a:pPr>
            <a:r>
              <a:rPr lang="en-US" dirty="0"/>
              <a:t>Type Conversions</a:t>
            </a:r>
          </a:p>
        </p:txBody>
      </p:sp>
      <p:sp>
        <p:nvSpPr>
          <p:cNvPr id="4" name="Content Placeholder 3"/>
          <p:cNvSpPr>
            <a:spLocks noGrp="1"/>
          </p:cNvSpPr>
          <p:nvPr>
            <p:ph idx="4294967295"/>
          </p:nvPr>
        </p:nvSpPr>
        <p:spPr>
          <a:xfrm>
            <a:off x="1355725" y="1893888"/>
            <a:ext cx="13274675" cy="5492750"/>
          </a:xfrm>
        </p:spPr>
        <p:txBody>
          <a:bodyPr/>
          <a:lstStyle/>
          <a:p>
            <a:pPr marL="0"/>
            <a:r>
              <a:rPr lang="en-US" sz="3200" dirty="0">
                <a:latin typeface="+mn-lt"/>
              </a:rPr>
              <a:t>In a formula, if a plus sign is used between a string and a numeric field, an error results:</a:t>
            </a:r>
          </a:p>
          <a:p>
            <a:pPr marL="914400" lvl="1" indent="-336550">
              <a:buFont typeface="Arial" panose="020B0604020202020204" pitchFamily="34" charset="0"/>
              <a:buChar char="•"/>
            </a:pPr>
            <a:r>
              <a:rPr lang="en-US" dirty="0">
                <a:solidFill>
                  <a:srgbClr val="000000"/>
                </a:solidFill>
              </a:rPr>
              <a:t>A plus concatenates strings, but a plus is also used to perform addition on numbers.</a:t>
            </a:r>
          </a:p>
          <a:p>
            <a:pPr marL="914400" lvl="1" indent="-336550">
              <a:buFont typeface="Arial" panose="020B0604020202020204" pitchFamily="34" charset="0"/>
              <a:buChar char="•"/>
            </a:pPr>
            <a:r>
              <a:rPr lang="en-US" dirty="0">
                <a:solidFill>
                  <a:srgbClr val="000000"/>
                </a:solidFill>
              </a:rPr>
              <a:t>The calculation engine isn't sure what to do.</a:t>
            </a:r>
          </a:p>
          <a:p>
            <a:pPr marL="0">
              <a:spcBef>
                <a:spcPts val="2400"/>
              </a:spcBef>
            </a:pPr>
            <a:r>
              <a:rPr lang="en-US" sz="3200" dirty="0">
                <a:latin typeface="+mn-lt"/>
              </a:rPr>
              <a:t>Use a type conversion function to convert the number to a string:</a:t>
            </a:r>
          </a:p>
          <a:p>
            <a:pPr marL="457200" lvl="1"/>
            <a:r>
              <a:rPr lang="en-US" dirty="0">
                <a:latin typeface="Lucida Console" panose="020B0609040504020204" pitchFamily="49" charset="0"/>
              </a:rPr>
              <a:t>"Customer Number " + STR([Customer Number]) + ", " + [Customer Name]</a:t>
            </a:r>
          </a:p>
          <a:p>
            <a:pPr marL="0" lvl="2">
              <a:tabLst>
                <a:tab pos="914400" algn="l"/>
              </a:tabLst>
            </a:pPr>
            <a:r>
              <a:rPr lang="en-US" sz="2000" dirty="0">
                <a:solidFill>
                  <a:srgbClr val="000000"/>
                </a:solidFill>
              </a:rPr>
              <a:t>	</a:t>
            </a:r>
            <a:r>
              <a:rPr lang="en-US" sz="2400" i="1" dirty="0">
                <a:solidFill>
                  <a:srgbClr val="000000"/>
                </a:solidFill>
              </a:rPr>
              <a:t>Note the use of extra spaces.</a:t>
            </a:r>
          </a:p>
          <a:p>
            <a:pPr marL="457200" lvl="1">
              <a:spcBef>
                <a:spcPts val="1200"/>
              </a:spcBef>
              <a:tabLst>
                <a:tab pos="914400" algn="l"/>
              </a:tabLst>
            </a:pPr>
            <a:r>
              <a:rPr lang="en-US" dirty="0">
                <a:solidFill>
                  <a:srgbClr val="000000"/>
                </a:solidFill>
              </a:rPr>
              <a:t>Resulting string output: </a:t>
            </a:r>
            <a:br>
              <a:rPr lang="en-US" dirty="0">
                <a:solidFill>
                  <a:srgbClr val="000000"/>
                </a:solidFill>
              </a:rPr>
            </a:br>
            <a:r>
              <a:rPr lang="en-US" sz="2000" dirty="0">
                <a:solidFill>
                  <a:srgbClr val="000000"/>
                </a:solidFill>
              </a:rPr>
              <a:t>	</a:t>
            </a:r>
            <a:r>
              <a:rPr lang="en-US" dirty="0">
                <a:solidFill>
                  <a:srgbClr val="000000"/>
                </a:solidFill>
                <a:latin typeface="Lucida Console" panose="020B0609040504020204" pitchFamily="49" charset="0"/>
              </a:rPr>
              <a:t>Customer Number 10, Bob Spencer</a:t>
            </a:r>
          </a:p>
          <a:p>
            <a:pPr marL="0"/>
            <a:endParaRPr lang="en-US" dirty="0">
              <a:latin typeface="+mn-lt"/>
            </a:endParaRPr>
          </a:p>
        </p:txBody>
      </p:sp>
    </p:spTree>
    <p:extLst>
      <p:ext uri="{BB962C8B-B14F-4D97-AF65-F5344CB8AC3E}">
        <p14:creationId xmlns:p14="http://schemas.microsoft.com/office/powerpoint/2010/main" val="406774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4294967295"/>
          </p:nvPr>
        </p:nvSpPr>
        <p:spPr>
          <a:xfrm>
            <a:off x="486092" y="1886240"/>
            <a:ext cx="5943600" cy="2924175"/>
          </a:xfrm>
        </p:spPr>
        <p:txBody>
          <a:bodyPr>
            <a:normAutofit lnSpcReduction="10000"/>
          </a:bodyPr>
          <a:lstStyle/>
          <a:p>
            <a:pPr marL="0" indent="0">
              <a:buNone/>
            </a:pPr>
            <a:r>
              <a:rPr lang="en-US" sz="3200" dirty="0">
                <a:latin typeface="+mn-lt"/>
              </a:rPr>
              <a:t>DateDiff </a:t>
            </a:r>
          </a:p>
          <a:p>
            <a:pPr marL="914400" lvl="1" indent="-396875">
              <a:buFont typeface="Arial" panose="020B0604020202020204" pitchFamily="34" charset="0"/>
              <a:buChar char="•"/>
            </a:pPr>
            <a:r>
              <a:rPr lang="en-US" dirty="0"/>
              <a:t>Calculate a difference between dates. </a:t>
            </a:r>
          </a:p>
          <a:p>
            <a:pPr marL="0" indent="0">
              <a:spcBef>
                <a:spcPts val="1800"/>
              </a:spcBef>
              <a:buNone/>
            </a:pPr>
            <a:r>
              <a:rPr lang="en-US" sz="3200" dirty="0">
                <a:latin typeface="+mn-lt"/>
              </a:rPr>
              <a:t>DateAdd</a:t>
            </a:r>
          </a:p>
          <a:p>
            <a:pPr marL="914400" lvl="1" indent="-396875">
              <a:buFont typeface="Arial" panose="020B0604020202020204" pitchFamily="34" charset="0"/>
              <a:buChar char="•"/>
            </a:pPr>
            <a:r>
              <a:rPr lang="en-US" dirty="0"/>
              <a:t>Add some amount of time to an existing date field.</a:t>
            </a:r>
          </a:p>
        </p:txBody>
      </p:sp>
      <p:sp>
        <p:nvSpPr>
          <p:cNvPr id="2" name="Content Placeholder 1"/>
          <p:cNvSpPr>
            <a:spLocks noGrp="1"/>
          </p:cNvSpPr>
          <p:nvPr>
            <p:ph idx="4294967295"/>
          </p:nvPr>
        </p:nvSpPr>
        <p:spPr>
          <a:xfrm>
            <a:off x="8686800" y="1893888"/>
            <a:ext cx="5943600" cy="4108450"/>
          </a:xfrm>
        </p:spPr>
        <p:txBody>
          <a:bodyPr>
            <a:normAutofit lnSpcReduction="10000"/>
          </a:bodyPr>
          <a:lstStyle/>
          <a:p>
            <a:pPr marL="0" indent="0">
              <a:spcBef>
                <a:spcPts val="1800"/>
              </a:spcBef>
              <a:buNone/>
            </a:pPr>
            <a:r>
              <a:rPr lang="en-US" sz="3200" dirty="0"/>
              <a:t>Date part calculations </a:t>
            </a:r>
          </a:p>
          <a:p>
            <a:pPr marL="914400" lvl="1" indent="-396875">
              <a:buFont typeface="Arial" panose="020B0604020202020204" pitchFamily="34" charset="0"/>
              <a:buChar char="•"/>
            </a:pPr>
            <a:r>
              <a:rPr lang="en-US" dirty="0"/>
              <a:t>Use year, month, day, hour, minute, or second.</a:t>
            </a:r>
          </a:p>
          <a:p>
            <a:pPr marL="0" indent="0">
              <a:spcBef>
                <a:spcPts val="1800"/>
              </a:spcBef>
              <a:buNone/>
            </a:pPr>
            <a:r>
              <a:rPr lang="en-US" sz="3200" dirty="0"/>
              <a:t>DateParse</a:t>
            </a:r>
          </a:p>
          <a:p>
            <a:pPr marL="914400" lvl="1" indent="-396875">
              <a:buFont typeface="Arial" panose="020B0604020202020204" pitchFamily="34" charset="0"/>
              <a:buChar char="•"/>
            </a:pPr>
            <a:r>
              <a:rPr lang="en-US" dirty="0"/>
              <a:t>Change a string into a recognized date field.</a:t>
            </a:r>
          </a:p>
          <a:p>
            <a:pPr marL="914400" lvl="1" indent="-396875">
              <a:buFont typeface="Arial" panose="020B0604020202020204" pitchFamily="34" charset="0"/>
              <a:buChar char="•"/>
            </a:pPr>
            <a:r>
              <a:rPr lang="en-US" dirty="0"/>
              <a:t>Sometimes unavailable depending on the type of data connection being used.</a:t>
            </a:r>
          </a:p>
        </p:txBody>
      </p:sp>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Date Calculations - Examples</a:t>
            </a:r>
          </a:p>
        </p:txBody>
      </p:sp>
      <p:sp>
        <p:nvSpPr>
          <p:cNvPr id="3" name="TextBox 2"/>
          <p:cNvSpPr txBox="1"/>
          <p:nvPr/>
        </p:nvSpPr>
        <p:spPr>
          <a:xfrm>
            <a:off x="7311907" y="6070862"/>
            <a:ext cx="7297190" cy="769441"/>
          </a:xfrm>
          <a:prstGeom prst="rect">
            <a:avLst/>
          </a:prstGeom>
          <a:noFill/>
        </p:spPr>
        <p:txBody>
          <a:bodyPr wrap="none" rtlCol="0">
            <a:spAutoFit/>
          </a:bodyPr>
          <a:lstStyle/>
          <a:p>
            <a:r>
              <a:rPr lang="en-US" sz="1800" dirty="0">
                <a:solidFill>
                  <a:srgbClr val="4C4C4C"/>
                </a:solidFill>
                <a:latin typeface="Lucida Console" panose="020B0609040504020204" pitchFamily="49" charset="0"/>
              </a:rPr>
              <a:t>DATEPARSE("MMMM,dd,yy","September,4,12") = 9/4/2012</a:t>
            </a:r>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064" y="4858956"/>
            <a:ext cx="3843656" cy="1428332"/>
          </a:xfrm>
          <a:prstGeom prst="rect">
            <a:avLst/>
          </a:prstGeom>
        </p:spPr>
      </p:pic>
    </p:spTree>
    <p:extLst>
      <p:ext uri="{BB962C8B-B14F-4D97-AF65-F5344CB8AC3E}">
        <p14:creationId xmlns:p14="http://schemas.microsoft.com/office/powerpoint/2010/main" val="117861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Using Date Calculations</a:t>
            </a:r>
            <a:br>
              <a:rPr lang="en-US" dirty="0"/>
            </a:br>
            <a:r>
              <a:rPr lang="en-US" dirty="0"/>
              <a:t>p. 21</a:t>
            </a:r>
          </a:p>
        </p:txBody>
      </p:sp>
    </p:spTree>
    <p:extLst>
      <p:ext uri="{BB962C8B-B14F-4D97-AF65-F5344CB8AC3E}">
        <p14:creationId xmlns:p14="http://schemas.microsoft.com/office/powerpoint/2010/main" val="6599877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4294967295"/>
          </p:nvPr>
        </p:nvSpPr>
        <p:spPr>
          <a:xfrm>
            <a:off x="1360488" y="598488"/>
            <a:ext cx="13269912" cy="577850"/>
          </a:xfrm>
        </p:spPr>
        <p:txBody>
          <a:bodyPr/>
          <a:lstStyle/>
          <a:p>
            <a:pPr marL="0" indent="0">
              <a:buNone/>
            </a:pPr>
            <a:r>
              <a:rPr lang="en-US" dirty="0"/>
              <a:t>Split and Custom Split</a:t>
            </a:r>
          </a:p>
        </p:txBody>
      </p:sp>
      <p:sp>
        <p:nvSpPr>
          <p:cNvPr id="4" name="Content Placeholder 3"/>
          <p:cNvSpPr>
            <a:spLocks noGrp="1"/>
          </p:cNvSpPr>
          <p:nvPr>
            <p:ph idx="4294967295"/>
          </p:nvPr>
        </p:nvSpPr>
        <p:spPr>
          <a:xfrm>
            <a:off x="1355725" y="1893888"/>
            <a:ext cx="13274675" cy="4538662"/>
          </a:xfrm>
          <a:solidFill>
            <a:schemeClr val="bg1"/>
          </a:solidFill>
        </p:spPr>
        <p:txBody>
          <a:bodyPr>
            <a:normAutofit lnSpcReduction="10000"/>
          </a:bodyPr>
          <a:lstStyle/>
          <a:p>
            <a:r>
              <a:rPr lang="en-US" dirty="0"/>
              <a:t>Split regularly separated (delimited) strings in a column to create new columns.</a:t>
            </a:r>
          </a:p>
          <a:p>
            <a:pPr>
              <a:spcBef>
                <a:spcPts val="1800"/>
              </a:spcBef>
            </a:pPr>
            <a:r>
              <a:rPr lang="en-US" dirty="0"/>
              <a:t>Custom Split offers more control to split a column into multiple columns and to specify the separator used.</a:t>
            </a:r>
          </a:p>
          <a:p>
            <a:pPr>
              <a:spcBef>
                <a:spcPts val="1800"/>
              </a:spcBef>
            </a:pPr>
            <a:r>
              <a:rPr lang="en-US" dirty="0"/>
              <a:t>Split dimensions are calculated fields and have the same characteristics and limitations:</a:t>
            </a:r>
          </a:p>
          <a:p>
            <a:pPr marL="914400" lvl="1" indent="-342900">
              <a:buFont typeface="Arial" panose="020B0604020202020204" pitchFamily="34" charset="0"/>
              <a:buChar char="•"/>
            </a:pPr>
            <a:r>
              <a:rPr lang="en-US" dirty="0"/>
              <a:t>Are materialized in extracts,</a:t>
            </a:r>
          </a:p>
          <a:p>
            <a:pPr marL="914400" lvl="1" indent="-342900">
              <a:buFont typeface="Arial" panose="020B0604020202020204" pitchFamily="34" charset="0"/>
              <a:buChar char="•"/>
            </a:pPr>
            <a:r>
              <a:rPr lang="en-US" dirty="0"/>
              <a:t>Can be used for blends, but not for joins,</a:t>
            </a:r>
          </a:p>
          <a:p>
            <a:pPr marL="914400" lvl="1" indent="-342900">
              <a:buFont typeface="Arial" panose="020B0604020202020204" pitchFamily="34" charset="0"/>
              <a:buChar char="•"/>
            </a:pPr>
            <a:r>
              <a:rPr lang="en-US" dirty="0"/>
              <a:t>Not available for pivot/unpivot functionality.</a:t>
            </a:r>
          </a:p>
        </p:txBody>
      </p:sp>
    </p:spTree>
    <p:extLst>
      <p:ext uri="{BB962C8B-B14F-4D97-AF65-F5344CB8AC3E}">
        <p14:creationId xmlns:p14="http://schemas.microsoft.com/office/powerpoint/2010/main" val="1388361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Quick Table Calculations</a:t>
            </a:r>
          </a:p>
        </p:txBody>
      </p:sp>
    </p:spTree>
    <p:extLst>
      <p:ext uri="{BB962C8B-B14F-4D97-AF65-F5344CB8AC3E}">
        <p14:creationId xmlns:p14="http://schemas.microsoft.com/office/powerpoint/2010/main" val="14345660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360488" y="598488"/>
            <a:ext cx="13269912" cy="563562"/>
          </a:xfrm>
        </p:spPr>
        <p:txBody>
          <a:bodyPr/>
          <a:lstStyle/>
          <a:p>
            <a:pPr marL="0" indent="0">
              <a:buNone/>
            </a:pPr>
            <a:r>
              <a:rPr lang="en-US" dirty="0"/>
              <a:t>Table Calculation Overview</a:t>
            </a:r>
          </a:p>
        </p:txBody>
      </p:sp>
      <p:sp>
        <p:nvSpPr>
          <p:cNvPr id="2" name="Content Placeholder 1"/>
          <p:cNvSpPr>
            <a:spLocks noGrp="1"/>
          </p:cNvSpPr>
          <p:nvPr>
            <p:ph idx="4294967295"/>
          </p:nvPr>
        </p:nvSpPr>
        <p:spPr>
          <a:xfrm>
            <a:off x="1355725" y="1893888"/>
            <a:ext cx="13274675" cy="4154487"/>
          </a:xfrm>
        </p:spPr>
        <p:txBody>
          <a:bodyPr/>
          <a:lstStyle/>
          <a:p>
            <a:pPr marL="408194" indent="-408194"/>
            <a:r>
              <a:rPr lang="en-US" sz="3200" dirty="0">
                <a:latin typeface="+mn-lt"/>
              </a:rPr>
              <a:t>Computations applied to the values for a measure in the view</a:t>
            </a:r>
          </a:p>
          <a:p>
            <a:pPr marL="0">
              <a:spcBef>
                <a:spcPts val="2400"/>
              </a:spcBef>
            </a:pPr>
            <a:r>
              <a:rPr lang="en-US" sz="3200" dirty="0">
                <a:latin typeface="+mn-lt"/>
              </a:rPr>
              <a:t>Computed locally, after query results return, </a:t>
            </a:r>
            <a:br>
              <a:rPr lang="en-US" sz="3200" dirty="0">
                <a:latin typeface="+mn-lt"/>
              </a:rPr>
            </a:br>
            <a:r>
              <a:rPr lang="en-US" sz="3200" dirty="0">
                <a:latin typeface="+mn-lt"/>
              </a:rPr>
              <a:t>allowing for a second pass aggregation.</a:t>
            </a:r>
          </a:p>
          <a:p>
            <a:pPr marL="408194" indent="-408194">
              <a:spcBef>
                <a:spcPts val="2400"/>
              </a:spcBef>
            </a:pPr>
            <a:r>
              <a:rPr lang="en-US" sz="3200" dirty="0">
                <a:latin typeface="+mn-lt"/>
              </a:rPr>
              <a:t>Table calculations have scope and direction:</a:t>
            </a:r>
          </a:p>
          <a:p>
            <a:pPr marL="914400" indent="-228600">
              <a:spcBef>
                <a:spcPts val="600"/>
              </a:spcBef>
              <a:buFont typeface="Arial" panose="020B0604020202020204" pitchFamily="34" charset="0"/>
              <a:buChar char="•"/>
            </a:pPr>
            <a:r>
              <a:rPr lang="en-US" sz="2400" b="1" dirty="0">
                <a:latin typeface="+mn-lt"/>
              </a:rPr>
              <a:t>Scope</a:t>
            </a:r>
            <a:r>
              <a:rPr lang="en-US" sz="2400" dirty="0">
                <a:latin typeface="+mn-lt"/>
              </a:rPr>
              <a:t> defines the area where the calculation is performed or defines each group for which the calculation is computed.</a:t>
            </a:r>
          </a:p>
          <a:p>
            <a:pPr marL="914400" indent="-228600">
              <a:spcBef>
                <a:spcPts val="600"/>
              </a:spcBef>
              <a:buFont typeface="Arial" panose="020B0604020202020204" pitchFamily="34" charset="0"/>
              <a:buChar char="•"/>
            </a:pPr>
            <a:r>
              <a:rPr lang="en-US" sz="2400" b="1" dirty="0">
                <a:latin typeface="+mn-lt"/>
              </a:rPr>
              <a:t>Direction</a:t>
            </a:r>
            <a:r>
              <a:rPr lang="en-US" sz="2400" dirty="0">
                <a:latin typeface="+mn-lt"/>
              </a:rPr>
              <a:t> specifies how the calculation moves through the area.</a:t>
            </a:r>
          </a:p>
        </p:txBody>
      </p:sp>
    </p:spTree>
    <p:extLst>
      <p:ext uri="{BB962C8B-B14F-4D97-AF65-F5344CB8AC3E}">
        <p14:creationId xmlns:p14="http://schemas.microsoft.com/office/powerpoint/2010/main" val="34394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4294967295"/>
          </p:nvPr>
        </p:nvSpPr>
        <p:spPr>
          <a:xfrm>
            <a:off x="1360488" y="598488"/>
            <a:ext cx="13269912" cy="577850"/>
          </a:xfrm>
        </p:spPr>
        <p:txBody>
          <a:bodyPr>
            <a:noAutofit/>
          </a:bodyPr>
          <a:lstStyle/>
          <a:p>
            <a:pPr marL="0" indent="0">
              <a:buNone/>
            </a:pPr>
            <a:r>
              <a:rPr lang="en-US" sz="3600" dirty="0"/>
              <a:t>Understanding the Desktop Workflow</a:t>
            </a:r>
          </a:p>
        </p:txBody>
      </p:sp>
      <p:graphicFrame>
        <p:nvGraphicFramePr>
          <p:cNvPr id="6" name="Table 5"/>
          <p:cNvGraphicFramePr>
            <a:graphicFrameLocks noGrp="1"/>
          </p:cNvGraphicFramePr>
          <p:nvPr>
            <p:extLst>
              <p:ext uri="{D42A27DB-BD31-4B8C-83A1-F6EECF244321}">
                <p14:modId xmlns:p14="http://schemas.microsoft.com/office/powerpoint/2010/main" val="1388028748"/>
              </p:ext>
            </p:extLst>
          </p:nvPr>
        </p:nvGraphicFramePr>
        <p:xfrm>
          <a:off x="685800" y="1893515"/>
          <a:ext cx="13274676" cy="3501445"/>
        </p:xfrm>
        <a:graphic>
          <a:graphicData uri="http://schemas.openxmlformats.org/drawingml/2006/table">
            <a:tbl>
              <a:tblPr firstRow="1" bandRow="1"/>
              <a:tblGrid>
                <a:gridCol w="3418114">
                  <a:extLst>
                    <a:ext uri="{9D8B030D-6E8A-4147-A177-3AD203B41FA5}">
                      <a16:colId xmlns:a16="http://schemas.microsoft.com/office/drawing/2014/main" val="20000"/>
                    </a:ext>
                  </a:extLst>
                </a:gridCol>
                <a:gridCol w="9856562">
                  <a:extLst>
                    <a:ext uri="{9D8B030D-6E8A-4147-A177-3AD203B41FA5}">
                      <a16:colId xmlns:a16="http://schemas.microsoft.com/office/drawing/2014/main" val="20001"/>
                    </a:ext>
                  </a:extLst>
                </a:gridCol>
              </a:tblGrid>
              <a:tr h="582653">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600" b="0" dirty="0">
                          <a:solidFill>
                            <a:schemeClr val="bg2"/>
                          </a:solidFill>
                          <a:latin typeface="BentonSans Book"/>
                        </a:rPr>
                        <a:t>Workflow step</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600" b="0" dirty="0">
                          <a:solidFill>
                            <a:schemeClr val="bg2"/>
                          </a:solidFill>
                          <a:latin typeface="BentonSans Book"/>
                        </a:rPr>
                        <a:t>Description</a:t>
                      </a:r>
                    </a:p>
                  </a:txBody>
                  <a:tcPr marL="182878" marR="182878"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966222">
                <a:tc>
                  <a:txBody>
                    <a:bodyPr/>
                    <a:lstStyle/>
                    <a:p>
                      <a:pPr marL="0" marR="0" algn="ctr">
                        <a:lnSpc>
                          <a:spcPct val="150000"/>
                        </a:lnSpc>
                        <a:spcBef>
                          <a:spcPts val="0"/>
                        </a:spcBef>
                        <a:spcAft>
                          <a:spcPts val="1000"/>
                        </a:spcAft>
                      </a:pPr>
                      <a:r>
                        <a:rPr lang="en-US" sz="3200" b="1" kern="1200" dirty="0">
                          <a:solidFill>
                            <a:schemeClr val="tx1"/>
                          </a:solidFill>
                          <a:latin typeface="Merriweather Light" panose="00000400000000000000" pitchFamily="2" charset="0"/>
                          <a:ea typeface="+mn-ea"/>
                          <a:cs typeface="+mn-cs"/>
                        </a:rPr>
                        <a:t>Connect</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kern="1200" dirty="0">
                          <a:solidFill>
                            <a:schemeClr val="tx1"/>
                          </a:solidFill>
                          <a:latin typeface="Merriweather Light" panose="00000400000000000000" pitchFamily="2" charset="0"/>
                          <a:ea typeface="+mn-ea"/>
                          <a:cs typeface="+mn-cs"/>
                        </a:rPr>
                        <a:t>On the </a:t>
                      </a:r>
                      <a:r>
                        <a:rPr lang="en-US" sz="2400" b="1" kern="1200" dirty="0">
                          <a:solidFill>
                            <a:schemeClr val="tx1"/>
                          </a:solidFill>
                          <a:latin typeface="Merriweather Light" panose="00000400000000000000" pitchFamily="2" charset="0"/>
                          <a:ea typeface="+mn-ea"/>
                          <a:cs typeface="+mn-cs"/>
                        </a:rPr>
                        <a:t>Start</a:t>
                      </a:r>
                      <a:r>
                        <a:rPr lang="en-US" sz="2400" kern="1200" dirty="0">
                          <a:solidFill>
                            <a:schemeClr val="tx1"/>
                          </a:solidFill>
                          <a:latin typeface="Merriweather Light" panose="00000400000000000000" pitchFamily="2" charset="0"/>
                          <a:ea typeface="+mn-ea"/>
                          <a:cs typeface="+mn-cs"/>
                        </a:rPr>
                        <a:t> page, you can connect to nearly any database or text file available.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66222">
                <a:tc>
                  <a:txBody>
                    <a:bodyPr/>
                    <a:lstStyle/>
                    <a:p>
                      <a:pPr marL="0" marR="0" algn="ctr">
                        <a:lnSpc>
                          <a:spcPct val="150000"/>
                        </a:lnSpc>
                        <a:spcBef>
                          <a:spcPts val="0"/>
                        </a:spcBef>
                        <a:spcAft>
                          <a:spcPts val="1000"/>
                        </a:spcAft>
                      </a:pPr>
                      <a:r>
                        <a:rPr lang="en-US" sz="3200" b="1" kern="1200" dirty="0">
                          <a:solidFill>
                            <a:schemeClr val="tx1"/>
                          </a:solidFill>
                          <a:latin typeface="Merriweather Light" panose="00000400000000000000" pitchFamily="2" charset="0"/>
                          <a:ea typeface="+mn-ea"/>
                          <a:cs typeface="+mn-cs"/>
                        </a:rPr>
                        <a:t>Analyze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2400" kern="1200" dirty="0">
                          <a:solidFill>
                            <a:schemeClr val="tx1"/>
                          </a:solidFill>
                          <a:latin typeface="Merriweather Light" panose="00000400000000000000" pitchFamily="2" charset="0"/>
                          <a:ea typeface="+mn-ea"/>
                          <a:cs typeface="+mn-cs"/>
                        </a:rPr>
                        <a:t>Use dimension fields and measure fields to build the visualizations that allow you to see your data.</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986348">
                <a:tc>
                  <a:txBody>
                    <a:bodyPr/>
                    <a:lstStyle/>
                    <a:p>
                      <a:pPr marL="0" marR="0" algn="ctr">
                        <a:lnSpc>
                          <a:spcPct val="150000"/>
                        </a:lnSpc>
                        <a:spcBef>
                          <a:spcPts val="0"/>
                        </a:spcBef>
                        <a:spcAft>
                          <a:spcPts val="0"/>
                        </a:spcAft>
                      </a:pPr>
                      <a:r>
                        <a:rPr lang="en-US" sz="3200" b="1" kern="1200" dirty="0">
                          <a:solidFill>
                            <a:schemeClr val="tx1"/>
                          </a:solidFill>
                          <a:latin typeface="Merriweather Light" panose="00000400000000000000" pitchFamily="2" charset="0"/>
                          <a:ea typeface="+mn-ea"/>
                          <a:cs typeface="+mn-cs"/>
                        </a:rPr>
                        <a:t>Share</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400" kern="1200" dirty="0">
                          <a:solidFill>
                            <a:schemeClr val="tx1"/>
                          </a:solidFill>
                          <a:latin typeface="Merriweather Light" panose="00000400000000000000" pitchFamily="2" charset="0"/>
                          <a:ea typeface="+mn-ea"/>
                          <a:cs typeface="+mn-cs"/>
                        </a:rPr>
                        <a:t>Build a dashboard or a story you can share with others, or for your deeper data exploration. </a:t>
                      </a:r>
                    </a:p>
                  </a:txBody>
                  <a:tcPr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5" name="Content Placeholder 1"/>
          <p:cNvSpPr txBox="1">
            <a:spLocks/>
          </p:cNvSpPr>
          <p:nvPr/>
        </p:nvSpPr>
        <p:spPr>
          <a:xfrm>
            <a:off x="685800" y="5841425"/>
            <a:ext cx="13571219" cy="521275"/>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2400" dirty="0"/>
              <a:t>As you become an advanced user, your workflow becomes less linear and more iterative.</a:t>
            </a:r>
          </a:p>
        </p:txBody>
      </p:sp>
    </p:spTree>
    <p:extLst>
      <p:ext uri="{BB962C8B-B14F-4D97-AF65-F5344CB8AC3E}">
        <p14:creationId xmlns:p14="http://schemas.microsoft.com/office/powerpoint/2010/main" val="97805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360488" y="598488"/>
            <a:ext cx="13269912" cy="577850"/>
          </a:xfrm>
        </p:spPr>
        <p:txBody>
          <a:bodyPr/>
          <a:lstStyle/>
          <a:p>
            <a:pPr marL="0" indent="0">
              <a:buNone/>
            </a:pPr>
            <a:r>
              <a:rPr lang="en-US" dirty="0"/>
              <a:t>Using Quick Table Calculations</a:t>
            </a:r>
          </a:p>
        </p:txBody>
      </p:sp>
      <p:sp>
        <p:nvSpPr>
          <p:cNvPr id="2" name="Content Placeholder 1"/>
          <p:cNvSpPr>
            <a:spLocks noGrp="1"/>
          </p:cNvSpPr>
          <p:nvPr>
            <p:ph idx="4294967295"/>
          </p:nvPr>
        </p:nvSpPr>
        <p:spPr>
          <a:xfrm>
            <a:off x="1355725" y="1893888"/>
            <a:ext cx="13274675" cy="5000625"/>
          </a:xfrm>
        </p:spPr>
        <p:txBody>
          <a:bodyPr/>
          <a:lstStyle/>
          <a:p>
            <a:pPr marL="408194" indent="-408194"/>
            <a:r>
              <a:rPr lang="en-US" sz="3200" dirty="0">
                <a:latin typeface="+mn-lt"/>
              </a:rPr>
              <a:t>Predefined computations for data in your view</a:t>
            </a:r>
          </a:p>
          <a:p>
            <a:pPr marL="408194" indent="-408194">
              <a:spcBef>
                <a:spcPts val="2400"/>
              </a:spcBef>
            </a:pPr>
            <a:r>
              <a:rPr lang="en-US" sz="3200" dirty="0">
                <a:latin typeface="+mn-lt"/>
              </a:rPr>
              <a:t>Utilize default direction for operation, such as "Table (across)"</a:t>
            </a:r>
          </a:p>
          <a:p>
            <a:pPr marL="914400" indent="-228600">
              <a:spcBef>
                <a:spcPts val="600"/>
              </a:spcBef>
              <a:buFont typeface="Arial" panose="020B0604020202020204" pitchFamily="34" charset="0"/>
              <a:buChar char="•"/>
            </a:pPr>
            <a:r>
              <a:rPr lang="en-US" sz="2400" dirty="0">
                <a:latin typeface="+mn-lt"/>
              </a:rPr>
              <a:t>A field used in a table calculation displays with an icon:</a:t>
            </a:r>
          </a:p>
          <a:p>
            <a:pPr marL="408194" indent="-408194">
              <a:spcBef>
                <a:spcPts val="2400"/>
              </a:spcBef>
            </a:pPr>
            <a:r>
              <a:rPr lang="en-US" sz="3200" dirty="0"/>
              <a:t>Examples:</a:t>
            </a:r>
          </a:p>
          <a:p>
            <a:pPr marL="914400" indent="-279400">
              <a:buFont typeface="Arial" panose="020B0604020202020204" pitchFamily="34" charset="0"/>
              <a:buChar char="•"/>
            </a:pPr>
            <a:r>
              <a:rPr lang="en-US" sz="2400" dirty="0"/>
              <a:t>Running total</a:t>
            </a:r>
          </a:p>
          <a:p>
            <a:pPr marL="914400" indent="-279400">
              <a:buFont typeface="Arial" panose="020B0604020202020204" pitchFamily="34" charset="0"/>
              <a:buChar char="•"/>
            </a:pPr>
            <a:r>
              <a:rPr lang="en-US" sz="2400" dirty="0"/>
              <a:t>Difference</a:t>
            </a:r>
          </a:p>
          <a:p>
            <a:pPr marL="914400" indent="-279400">
              <a:buFont typeface="Arial" panose="020B0604020202020204" pitchFamily="34" charset="0"/>
              <a:buChar char="•"/>
            </a:pPr>
            <a:r>
              <a:rPr lang="en-US" sz="2400" dirty="0"/>
              <a:t>Percent difference</a:t>
            </a:r>
          </a:p>
          <a:p>
            <a:pPr marL="914400" indent="-279400">
              <a:buFont typeface="Arial" panose="020B0604020202020204" pitchFamily="34" charset="0"/>
              <a:buChar char="•"/>
            </a:pPr>
            <a:r>
              <a:rPr lang="en-US" sz="2400" dirty="0"/>
              <a:t>Percent of total</a:t>
            </a:r>
          </a:p>
          <a:p>
            <a:pPr marL="914400" indent="-279400">
              <a:buFont typeface="Arial" panose="020B0604020202020204" pitchFamily="34" charset="0"/>
              <a:buChar char="•"/>
            </a:pPr>
            <a:r>
              <a:rPr lang="en-US" sz="2400" dirty="0"/>
              <a:t>Rank</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038628" y="3316015"/>
            <a:ext cx="2354083" cy="540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Content Placeholder 1"/>
          <p:cNvSpPr txBox="1">
            <a:spLocks/>
          </p:cNvSpPr>
          <p:nvPr/>
        </p:nvSpPr>
        <p:spPr>
          <a:xfrm>
            <a:off x="4702071" y="4709712"/>
            <a:ext cx="4356092" cy="2077492"/>
          </a:xfrm>
          <a:prstGeom prst="rect">
            <a:avLst/>
          </a:prstGeom>
        </p:spPr>
        <p:txBody>
          <a:bodyPr wrap="square" lIns="0" tIns="0" rIns="0" bIns="0">
            <a:spAutoFit/>
          </a:bodyPr>
          <a:lstStyle>
            <a:lvl1pPr marL="6350" indent="0" algn="l" defTabSz="1304925" rtl="0" eaLnBrk="1" fontAlgn="base" hangingPunct="1">
              <a:spcBef>
                <a:spcPts val="0"/>
              </a:spcBef>
              <a:spcAft>
                <a:spcPts val="600"/>
              </a:spcAft>
              <a:buSzPct val="100000"/>
              <a:buFont typeface="+mj-lt"/>
              <a:buNone/>
              <a:tabLst/>
              <a:defRPr sz="2800" b="0" i="0" kern="1200" baseline="0">
                <a:solidFill>
                  <a:srgbClr val="4C4C4C"/>
                </a:solidFill>
                <a:latin typeface="Merriweather Light"/>
                <a:ea typeface="ＭＳ Ｐゴシック" charset="0"/>
                <a:cs typeface="Merriweather Light"/>
              </a:defRPr>
            </a:lvl1pPr>
            <a:lvl2pPr marL="288925" indent="0" algn="l" defTabSz="1304925" rtl="0" eaLnBrk="1" fontAlgn="base" hangingPunct="1">
              <a:spcBef>
                <a:spcPts val="0"/>
              </a:spcBef>
              <a:spcAft>
                <a:spcPts val="600"/>
              </a:spcAft>
              <a:buSzPct val="100000"/>
              <a:buFont typeface="+mj-lt"/>
              <a:buNone/>
              <a:defRPr sz="2400" kern="1200" baseline="0">
                <a:solidFill>
                  <a:schemeClr val="accent5"/>
                </a:solidFill>
                <a:latin typeface="+mn-lt"/>
                <a:ea typeface="ＭＳ Ｐゴシック" charset="0"/>
                <a:cs typeface="+mn-cs"/>
              </a:defRPr>
            </a:lvl2pPr>
            <a:lvl3pPr marL="512763" indent="0" algn="l" defTabSz="1304925" rtl="0" eaLnBrk="1" fontAlgn="base" hangingPunct="1">
              <a:spcBef>
                <a:spcPts val="0"/>
              </a:spcBef>
              <a:spcAft>
                <a:spcPts val="600"/>
              </a:spcAft>
              <a:buSzPct val="100000"/>
              <a:buFont typeface="+mj-lt"/>
              <a:buNone/>
              <a:defRPr sz="2100" kern="1200" baseline="0">
                <a:solidFill>
                  <a:schemeClr val="accent5"/>
                </a:solidFill>
                <a:latin typeface="+mn-lt"/>
                <a:ea typeface="ＭＳ Ｐゴシック" charset="0"/>
                <a:cs typeface="+mn-cs"/>
              </a:defRPr>
            </a:lvl3pPr>
            <a:lvl4pPr marL="741363" indent="0" algn="l" defTabSz="1304925" rtl="0" eaLnBrk="1" fontAlgn="base" hangingPunct="1">
              <a:spcBef>
                <a:spcPts val="0"/>
              </a:spcBef>
              <a:spcAft>
                <a:spcPts val="600"/>
              </a:spcAft>
              <a:buSzPct val="100000"/>
              <a:buFont typeface="+mj-lt"/>
              <a:buNone/>
              <a:defRPr sz="1800" kern="1200" baseline="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914400" indent="-228600">
              <a:buFont typeface="Arial" panose="020B0604020202020204" pitchFamily="34" charset="0"/>
              <a:buChar char="•"/>
            </a:pPr>
            <a:r>
              <a:rPr lang="en-US" sz="2400" dirty="0"/>
              <a:t>Percentile</a:t>
            </a:r>
          </a:p>
          <a:p>
            <a:pPr marL="914400" indent="-228600">
              <a:buFont typeface="Arial" panose="020B0604020202020204" pitchFamily="34" charset="0"/>
              <a:buChar char="•"/>
            </a:pPr>
            <a:r>
              <a:rPr lang="en-US" sz="2400" dirty="0"/>
              <a:t>Moving average</a:t>
            </a:r>
          </a:p>
          <a:p>
            <a:pPr marL="914400" indent="-228600">
              <a:buFont typeface="Arial" panose="020B0604020202020204" pitchFamily="34" charset="0"/>
              <a:buChar char="•"/>
            </a:pPr>
            <a:r>
              <a:rPr lang="en-US" sz="2400" dirty="0"/>
              <a:t>YTD Total</a:t>
            </a:r>
          </a:p>
          <a:p>
            <a:pPr marL="914400" indent="-228600">
              <a:buFont typeface="Arial" panose="020B0604020202020204" pitchFamily="34" charset="0"/>
              <a:buChar char="•"/>
            </a:pPr>
            <a:r>
              <a:rPr lang="en-US" sz="2400" dirty="0"/>
              <a:t>Compound growth rate</a:t>
            </a:r>
          </a:p>
        </p:txBody>
      </p:sp>
      <p:sp>
        <p:nvSpPr>
          <p:cNvPr id="6" name="Content Placeholder 1"/>
          <p:cNvSpPr txBox="1">
            <a:spLocks/>
          </p:cNvSpPr>
          <p:nvPr/>
        </p:nvSpPr>
        <p:spPr>
          <a:xfrm>
            <a:off x="8601740" y="4709712"/>
            <a:ext cx="4356092" cy="815608"/>
          </a:xfrm>
          <a:prstGeom prst="rect">
            <a:avLst/>
          </a:prstGeom>
        </p:spPr>
        <p:txBody>
          <a:bodyPr wrap="square" lIns="0" tIns="0" rIns="0" bIns="0">
            <a:spAutoFit/>
          </a:bodyPr>
          <a:lstStyle>
            <a:lvl1pPr marL="6350" indent="0" algn="l" defTabSz="1304925" rtl="0" eaLnBrk="1" fontAlgn="base" hangingPunct="1">
              <a:spcBef>
                <a:spcPts val="0"/>
              </a:spcBef>
              <a:spcAft>
                <a:spcPts val="600"/>
              </a:spcAft>
              <a:buSzPct val="100000"/>
              <a:buFont typeface="+mj-lt"/>
              <a:buNone/>
              <a:tabLst/>
              <a:defRPr sz="2800" b="0" i="0" kern="1200" baseline="0">
                <a:solidFill>
                  <a:srgbClr val="4C4C4C"/>
                </a:solidFill>
                <a:latin typeface="Merriweather Light"/>
                <a:ea typeface="ＭＳ Ｐゴシック" charset="0"/>
                <a:cs typeface="Merriweather Light"/>
              </a:defRPr>
            </a:lvl1pPr>
            <a:lvl2pPr marL="288925" indent="0" algn="l" defTabSz="1304925" rtl="0" eaLnBrk="1" fontAlgn="base" hangingPunct="1">
              <a:spcBef>
                <a:spcPts val="0"/>
              </a:spcBef>
              <a:spcAft>
                <a:spcPts val="600"/>
              </a:spcAft>
              <a:buSzPct val="100000"/>
              <a:buFont typeface="+mj-lt"/>
              <a:buNone/>
              <a:defRPr sz="2400" kern="1200" baseline="0">
                <a:solidFill>
                  <a:schemeClr val="accent5"/>
                </a:solidFill>
                <a:latin typeface="+mn-lt"/>
                <a:ea typeface="ＭＳ Ｐゴシック" charset="0"/>
                <a:cs typeface="+mn-cs"/>
              </a:defRPr>
            </a:lvl2pPr>
            <a:lvl3pPr marL="512763" indent="0" algn="l" defTabSz="1304925" rtl="0" eaLnBrk="1" fontAlgn="base" hangingPunct="1">
              <a:spcBef>
                <a:spcPts val="0"/>
              </a:spcBef>
              <a:spcAft>
                <a:spcPts val="600"/>
              </a:spcAft>
              <a:buSzPct val="100000"/>
              <a:buFont typeface="+mj-lt"/>
              <a:buNone/>
              <a:defRPr sz="2100" kern="1200" baseline="0">
                <a:solidFill>
                  <a:schemeClr val="accent5"/>
                </a:solidFill>
                <a:latin typeface="+mn-lt"/>
                <a:ea typeface="ＭＳ Ｐゴシック" charset="0"/>
                <a:cs typeface="+mn-cs"/>
              </a:defRPr>
            </a:lvl3pPr>
            <a:lvl4pPr marL="741363" indent="0" algn="l" defTabSz="1304925" rtl="0" eaLnBrk="1" fontAlgn="base" hangingPunct="1">
              <a:spcBef>
                <a:spcPts val="0"/>
              </a:spcBef>
              <a:spcAft>
                <a:spcPts val="600"/>
              </a:spcAft>
              <a:buSzPct val="100000"/>
              <a:buFont typeface="+mj-lt"/>
              <a:buNone/>
              <a:defRPr sz="1800" kern="1200" baseline="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914400" indent="-228600">
              <a:buFont typeface="Arial" panose="020B0604020202020204" pitchFamily="34" charset="0"/>
              <a:buChar char="•"/>
            </a:pPr>
            <a:r>
              <a:rPr lang="en-US" sz="2400" dirty="0"/>
              <a:t>Year over year growth</a:t>
            </a:r>
          </a:p>
          <a:p>
            <a:pPr marL="914400" indent="-228600">
              <a:buFont typeface="Arial" panose="020B0604020202020204" pitchFamily="34" charset="0"/>
              <a:buChar char="•"/>
            </a:pPr>
            <a:r>
              <a:rPr lang="en-US" sz="2400" dirty="0"/>
              <a:t>YTD Growth</a:t>
            </a:r>
          </a:p>
        </p:txBody>
      </p:sp>
    </p:spTree>
    <p:extLst>
      <p:ext uri="{BB962C8B-B14F-4D97-AF65-F5344CB8AC3E}">
        <p14:creationId xmlns:p14="http://schemas.microsoft.com/office/powerpoint/2010/main" val="408325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Percent of Total</a:t>
            </a:r>
            <a:br>
              <a:rPr lang="en-US" dirty="0"/>
            </a:br>
            <a:r>
              <a:rPr lang="en-US" dirty="0"/>
              <a:t>p. 22</a:t>
            </a:r>
          </a:p>
        </p:txBody>
      </p:sp>
    </p:spTree>
    <p:extLst>
      <p:ext uri="{BB962C8B-B14F-4D97-AF65-F5344CB8AC3E}">
        <p14:creationId xmlns:p14="http://schemas.microsoft.com/office/powerpoint/2010/main" val="8709505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Reference Lines and Bands</a:t>
            </a:r>
          </a:p>
        </p:txBody>
      </p:sp>
    </p:spTree>
    <p:extLst>
      <p:ext uri="{BB962C8B-B14F-4D97-AF65-F5344CB8AC3E}">
        <p14:creationId xmlns:p14="http://schemas.microsoft.com/office/powerpoint/2010/main" val="21146855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1360488" y="598488"/>
            <a:ext cx="13269912" cy="577850"/>
          </a:xfrm>
        </p:spPr>
        <p:txBody>
          <a:bodyPr/>
          <a:lstStyle/>
          <a:p>
            <a:pPr marL="0" indent="0">
              <a:buNone/>
            </a:pPr>
            <a:r>
              <a:rPr lang="en-US" dirty="0"/>
              <a:t>Using Reference Lines</a:t>
            </a:r>
          </a:p>
        </p:txBody>
      </p:sp>
      <p:sp>
        <p:nvSpPr>
          <p:cNvPr id="6" name="Content Placeholder 5"/>
          <p:cNvSpPr>
            <a:spLocks noGrp="1"/>
          </p:cNvSpPr>
          <p:nvPr>
            <p:ph idx="4294967295"/>
          </p:nvPr>
        </p:nvSpPr>
        <p:spPr>
          <a:xfrm>
            <a:off x="1355725" y="1893888"/>
            <a:ext cx="13274675" cy="2995612"/>
          </a:xfrm>
        </p:spPr>
        <p:txBody>
          <a:bodyPr>
            <a:normAutofit lnSpcReduction="10000"/>
          </a:bodyPr>
          <a:lstStyle/>
          <a:p>
            <a:pPr>
              <a:spcAft>
                <a:spcPts val="1200"/>
              </a:spcAft>
            </a:pPr>
            <a:r>
              <a:rPr lang="en-US" sz="3200" dirty="0">
                <a:latin typeface="+mn-lt"/>
              </a:rPr>
              <a:t>Add reference lines to mark specific values or regions on an axis:</a:t>
            </a:r>
          </a:p>
          <a:p>
            <a:pPr marL="914400" lvl="1" indent="-341313">
              <a:spcAft>
                <a:spcPts val="1200"/>
              </a:spcAft>
              <a:buFont typeface="Arial" panose="020B0604020202020204" pitchFamily="34" charset="0"/>
              <a:buChar char="•"/>
            </a:pPr>
            <a:r>
              <a:rPr lang="en-US" dirty="0"/>
              <a:t>Example: average sales for a quarter or year</a:t>
            </a:r>
          </a:p>
          <a:p>
            <a:pPr marL="914400" lvl="1" indent="-341313">
              <a:spcAft>
                <a:spcPts val="1200"/>
              </a:spcAft>
              <a:buFont typeface="Arial" panose="020B0604020202020204" pitchFamily="34" charset="0"/>
              <a:buChar char="•"/>
            </a:pPr>
            <a:r>
              <a:rPr lang="en-US" dirty="0"/>
              <a:t>Based on constant or computed values.</a:t>
            </a:r>
          </a:p>
          <a:p>
            <a:pPr>
              <a:spcBef>
                <a:spcPts val="2600"/>
              </a:spcBef>
            </a:pPr>
            <a:r>
              <a:rPr lang="en-US" sz="3200" dirty="0">
                <a:latin typeface="+mn-lt"/>
              </a:rPr>
              <a:t>Reference line scope can be the entire table, per pane, or per cell.</a:t>
            </a:r>
          </a:p>
          <a:p>
            <a:pPr marL="0" lvl="3" defTabSz="1314450">
              <a:spcBef>
                <a:spcPts val="1200"/>
              </a:spcBef>
              <a:tabLst>
                <a:tab pos="3827463" algn="ctr"/>
                <a:tab pos="5605463" algn="ctr"/>
                <a:tab pos="7493000" algn="ctr"/>
              </a:tabLst>
            </a:pPr>
            <a:r>
              <a:rPr lang="en-US" sz="1600" dirty="0"/>
              <a:t>	</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476" y="4521088"/>
            <a:ext cx="11454782" cy="2533706"/>
          </a:xfrm>
          <a:prstGeom prst="rect">
            <a:avLst/>
          </a:prstGeom>
        </p:spPr>
      </p:pic>
    </p:spTree>
    <p:extLst>
      <p:ext uri="{BB962C8B-B14F-4D97-AF65-F5344CB8AC3E}">
        <p14:creationId xmlns:p14="http://schemas.microsoft.com/office/powerpoint/2010/main" val="1283788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p:cNvSpPr>
            <a:spLocks noGrp="1"/>
          </p:cNvSpPr>
          <p:nvPr>
            <p:ph type="body" sz="quarter" idx="4294967295"/>
          </p:nvPr>
        </p:nvSpPr>
        <p:spPr>
          <a:xfrm>
            <a:off x="1360488" y="598488"/>
            <a:ext cx="13269912" cy="577850"/>
          </a:xfrm>
        </p:spPr>
        <p:txBody>
          <a:bodyPr>
            <a:normAutofit/>
          </a:bodyPr>
          <a:lstStyle/>
          <a:p>
            <a:pPr marL="0" indent="0">
              <a:buNone/>
            </a:pPr>
            <a:r>
              <a:rPr lang="en-US" dirty="0"/>
              <a:t>Reference Line Options</a:t>
            </a:r>
          </a:p>
        </p:txBody>
      </p:sp>
      <p:sp>
        <p:nvSpPr>
          <p:cNvPr id="3" name="Content Placeholder 2"/>
          <p:cNvSpPr>
            <a:spLocks noGrp="1"/>
          </p:cNvSpPr>
          <p:nvPr>
            <p:ph idx="4294967295"/>
          </p:nvPr>
        </p:nvSpPr>
        <p:spPr>
          <a:xfrm>
            <a:off x="1018309" y="1414607"/>
            <a:ext cx="7661275" cy="5808663"/>
          </a:xfrm>
        </p:spPr>
        <p:txBody>
          <a:bodyPr>
            <a:normAutofit lnSpcReduction="10000"/>
          </a:bodyPr>
          <a:lstStyle/>
          <a:p>
            <a:pPr marL="0"/>
            <a:r>
              <a:rPr lang="en-US" sz="3200" dirty="0">
                <a:latin typeface="+mn-lt"/>
              </a:rPr>
              <a:t>Values you can use as a reference line:</a:t>
            </a:r>
          </a:p>
          <a:p>
            <a:pPr marL="914400" lvl="1" indent="-228600">
              <a:buFont typeface="Arial" panose="020B0604020202020204" pitchFamily="34" charset="0"/>
              <a:buChar char="•"/>
            </a:pPr>
            <a:r>
              <a:rPr lang="en-US" dirty="0"/>
              <a:t>Average</a:t>
            </a:r>
          </a:p>
          <a:p>
            <a:pPr marL="914400" lvl="1" indent="-228600">
              <a:buFont typeface="Arial" panose="020B0604020202020204" pitchFamily="34" charset="0"/>
              <a:buChar char="•"/>
            </a:pPr>
            <a:r>
              <a:rPr lang="en-US" dirty="0"/>
              <a:t>Constant</a:t>
            </a:r>
          </a:p>
          <a:p>
            <a:pPr marL="914400" lvl="1" indent="-228600">
              <a:buFont typeface="Arial" panose="020B0604020202020204" pitchFamily="34" charset="0"/>
              <a:buChar char="•"/>
            </a:pPr>
            <a:r>
              <a:rPr lang="en-US" dirty="0"/>
              <a:t>Maximum/Minimum</a:t>
            </a:r>
          </a:p>
          <a:p>
            <a:pPr marL="914400" lvl="1" indent="-228600">
              <a:buFont typeface="Arial" panose="020B0604020202020204" pitchFamily="34" charset="0"/>
              <a:buChar char="•"/>
            </a:pPr>
            <a:r>
              <a:rPr lang="en-US" dirty="0"/>
              <a:t>Median</a:t>
            </a:r>
          </a:p>
          <a:p>
            <a:pPr marL="914400" lvl="1" indent="-228600">
              <a:buFont typeface="Arial" panose="020B0604020202020204" pitchFamily="34" charset="0"/>
              <a:buChar char="•"/>
            </a:pPr>
            <a:r>
              <a:rPr lang="en-US" dirty="0"/>
              <a:t>Sum</a:t>
            </a:r>
          </a:p>
          <a:p>
            <a:pPr marL="914400" lvl="1" indent="-228600">
              <a:buFont typeface="Arial" panose="020B0604020202020204" pitchFamily="34" charset="0"/>
              <a:buChar char="•"/>
            </a:pPr>
            <a:r>
              <a:rPr lang="en-US" dirty="0"/>
              <a:t>Total</a:t>
            </a:r>
          </a:p>
          <a:p>
            <a:pPr marL="0">
              <a:spcBef>
                <a:spcPts val="2600"/>
              </a:spcBef>
            </a:pPr>
            <a:r>
              <a:rPr lang="en-US" sz="3200" dirty="0">
                <a:latin typeface="+mn-lt"/>
              </a:rPr>
              <a:t>Labels you can use:</a:t>
            </a:r>
          </a:p>
          <a:p>
            <a:pPr marL="914400" lvl="1" indent="-228600">
              <a:buFont typeface="Arial" panose="020B0604020202020204" pitchFamily="34" charset="0"/>
              <a:buChar char="•"/>
            </a:pPr>
            <a:r>
              <a:rPr lang="en-US" dirty="0"/>
              <a:t>None</a:t>
            </a:r>
          </a:p>
          <a:p>
            <a:pPr marL="914400" lvl="1" indent="-228600">
              <a:buFont typeface="Arial" panose="020B0604020202020204" pitchFamily="34" charset="0"/>
              <a:buChar char="•"/>
            </a:pPr>
            <a:r>
              <a:rPr lang="en-US" dirty="0"/>
              <a:t>Value</a:t>
            </a:r>
          </a:p>
          <a:p>
            <a:pPr marL="914400" lvl="1" indent="-228600">
              <a:buFont typeface="Arial" panose="020B0604020202020204" pitchFamily="34" charset="0"/>
              <a:buChar char="•"/>
            </a:pPr>
            <a:r>
              <a:rPr lang="en-US" dirty="0"/>
              <a:t>Computation</a:t>
            </a:r>
          </a:p>
          <a:p>
            <a:pPr marL="914400" lvl="1" indent="-228600">
              <a:buFont typeface="Arial" panose="020B0604020202020204" pitchFamily="34" charset="0"/>
              <a:buChar char="•"/>
            </a:pPr>
            <a:r>
              <a:rPr lang="en-US" dirty="0"/>
              <a:t>Custom</a:t>
            </a:r>
          </a:p>
        </p:txBody>
      </p:sp>
      <p:sp>
        <p:nvSpPr>
          <p:cNvPr id="2" name="TextBox 1">
            <a:extLst>
              <a:ext uri="{FF2B5EF4-FFF2-40B4-BE49-F238E27FC236}">
                <a16:creationId xmlns:a16="http://schemas.microsoft.com/office/drawing/2014/main" id="{E688DAB5-0EED-4034-8539-A44D6E15CE36}"/>
              </a:ext>
            </a:extLst>
          </p:cNvPr>
          <p:cNvSpPr txBox="1"/>
          <p:nvPr/>
        </p:nvSpPr>
        <p:spPr>
          <a:xfrm>
            <a:off x="6896564" y="4614606"/>
            <a:ext cx="6297105" cy="2846933"/>
          </a:xfrm>
          <a:prstGeom prst="rect">
            <a:avLst/>
          </a:prstGeom>
          <a:noFill/>
        </p:spPr>
        <p:txBody>
          <a:bodyPr wrap="square" rtlCol="0">
            <a:spAutoFit/>
          </a:bodyPr>
          <a:lstStyle/>
          <a:p>
            <a:pPr>
              <a:spcBef>
                <a:spcPts val="2600"/>
              </a:spcBef>
              <a:spcAft>
                <a:spcPts val="600"/>
              </a:spcAft>
            </a:pPr>
            <a:r>
              <a:rPr lang="en-US" sz="3200" dirty="0"/>
              <a:t>Tooltips you can use:</a:t>
            </a:r>
          </a:p>
          <a:p>
            <a:pPr marL="914400" lvl="1" indent="-228600">
              <a:spcAft>
                <a:spcPts val="600"/>
              </a:spcAft>
              <a:buFont typeface="Arial" panose="020B0604020202020204" pitchFamily="34" charset="0"/>
              <a:buChar char="•"/>
            </a:pPr>
            <a:r>
              <a:rPr lang="en-US" sz="2400" dirty="0"/>
              <a:t>None</a:t>
            </a:r>
          </a:p>
          <a:p>
            <a:pPr marL="914400" lvl="1" indent="-228600">
              <a:spcAft>
                <a:spcPts val="600"/>
              </a:spcAft>
              <a:buFont typeface="Arial" panose="020B0604020202020204" pitchFamily="34" charset="0"/>
              <a:buChar char="•"/>
            </a:pPr>
            <a:r>
              <a:rPr lang="en-US" sz="2400" dirty="0"/>
              <a:t>Value</a:t>
            </a:r>
          </a:p>
          <a:p>
            <a:pPr marL="914400" lvl="1" indent="-228600">
              <a:spcAft>
                <a:spcPts val="600"/>
              </a:spcAft>
              <a:buFont typeface="Arial" panose="020B0604020202020204" pitchFamily="34" charset="0"/>
              <a:buChar char="•"/>
            </a:pPr>
            <a:r>
              <a:rPr lang="en-US" sz="2400" dirty="0"/>
              <a:t>Computation</a:t>
            </a:r>
          </a:p>
          <a:p>
            <a:pPr marL="914400" lvl="1" indent="-228600">
              <a:spcAft>
                <a:spcPts val="600"/>
              </a:spcAft>
              <a:buFont typeface="Arial" panose="020B0604020202020204" pitchFamily="34" charset="0"/>
              <a:buChar char="•"/>
            </a:pPr>
            <a:r>
              <a:rPr lang="en-US" sz="2400" dirty="0"/>
              <a:t>Custom</a:t>
            </a:r>
          </a:p>
          <a:p>
            <a:endParaRPr lang="en-US" dirty="0"/>
          </a:p>
        </p:txBody>
      </p:sp>
    </p:spTree>
    <p:extLst>
      <p:ext uri="{BB962C8B-B14F-4D97-AF65-F5344CB8AC3E}">
        <p14:creationId xmlns:p14="http://schemas.microsoft.com/office/powerpoint/2010/main" val="3390740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lstStyle/>
          <a:p>
            <a:pPr marL="0" indent="0">
              <a:buNone/>
            </a:pPr>
            <a:r>
              <a:rPr lang="en-US" dirty="0"/>
              <a:t>Reference Bands</a:t>
            </a:r>
          </a:p>
        </p:txBody>
      </p:sp>
      <p:sp>
        <p:nvSpPr>
          <p:cNvPr id="4" name="Content Placeholder 3"/>
          <p:cNvSpPr>
            <a:spLocks noGrp="1"/>
          </p:cNvSpPr>
          <p:nvPr>
            <p:ph idx="4294967295"/>
          </p:nvPr>
        </p:nvSpPr>
        <p:spPr>
          <a:xfrm>
            <a:off x="1355725" y="1893888"/>
            <a:ext cx="13274675" cy="2770187"/>
          </a:xfrm>
        </p:spPr>
        <p:txBody>
          <a:bodyPr/>
          <a:lstStyle/>
          <a:p>
            <a:pPr>
              <a:spcAft>
                <a:spcPts val="1200"/>
              </a:spcAft>
            </a:pPr>
            <a:r>
              <a:rPr lang="en-US" sz="3200" dirty="0">
                <a:latin typeface="+mn-lt"/>
              </a:rPr>
              <a:t>Reference bands show data that falls within a certain window value:</a:t>
            </a:r>
          </a:p>
          <a:p>
            <a:pPr marL="914400" lvl="1" indent="-341313">
              <a:spcAft>
                <a:spcPts val="1200"/>
              </a:spcAft>
              <a:buFont typeface="Arial" panose="020B0604020202020204" pitchFamily="34" charset="0"/>
              <a:buChar char="•"/>
            </a:pPr>
            <a:r>
              <a:rPr lang="en-US" dirty="0"/>
              <a:t>Shown as shaded areas behind </a:t>
            </a:r>
            <a:br>
              <a:rPr lang="en-US" dirty="0"/>
            </a:br>
            <a:r>
              <a:rPr lang="en-US" dirty="0"/>
              <a:t>the marks on the axis. </a:t>
            </a:r>
          </a:p>
          <a:p>
            <a:pPr marL="914400" lvl="1" indent="-341313">
              <a:spcAft>
                <a:spcPts val="1200"/>
              </a:spcAft>
              <a:buFont typeface="Arial" panose="020B0604020202020204" pitchFamily="34" charset="0"/>
              <a:buChar char="•"/>
            </a:pPr>
            <a:r>
              <a:rPr lang="en-US" dirty="0"/>
              <a:t>Band between two constant or </a:t>
            </a:r>
            <a:br>
              <a:rPr lang="en-US" dirty="0"/>
            </a:br>
            <a:r>
              <a:rPr lang="en-US" dirty="0"/>
              <a:t>computed values.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7334" y="2888205"/>
            <a:ext cx="5021744" cy="3199337"/>
          </a:xfrm>
          <a:prstGeom prst="rect">
            <a:avLst/>
          </a:prstGeom>
        </p:spPr>
      </p:pic>
    </p:spTree>
    <p:extLst>
      <p:ext uri="{BB962C8B-B14F-4D97-AF65-F5344CB8AC3E}">
        <p14:creationId xmlns:p14="http://schemas.microsoft.com/office/powerpoint/2010/main" val="208666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Reference Lines and Bands</a:t>
            </a:r>
            <a:br>
              <a:rPr lang="en-US" dirty="0"/>
            </a:br>
            <a:r>
              <a:rPr lang="en-US" dirty="0"/>
              <a:t>p. 24</a:t>
            </a:r>
          </a:p>
        </p:txBody>
      </p:sp>
    </p:spTree>
    <p:extLst>
      <p:ext uri="{BB962C8B-B14F-4D97-AF65-F5344CB8AC3E}">
        <p14:creationId xmlns:p14="http://schemas.microsoft.com/office/powerpoint/2010/main" val="40364070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Showing Parts of a Whole</a:t>
            </a:r>
          </a:p>
        </p:txBody>
      </p:sp>
    </p:spTree>
    <p:extLst>
      <p:ext uri="{BB962C8B-B14F-4D97-AF65-F5344CB8AC3E}">
        <p14:creationId xmlns:p14="http://schemas.microsoft.com/office/powerpoint/2010/main" val="24747633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Pie Charts and Parts of the Whole</a:t>
            </a:r>
          </a:p>
        </p:txBody>
      </p:sp>
      <p:sp>
        <p:nvSpPr>
          <p:cNvPr id="4" name="Content Placeholder 3"/>
          <p:cNvSpPr>
            <a:spLocks noGrp="1"/>
          </p:cNvSpPr>
          <p:nvPr>
            <p:ph idx="4294967295"/>
          </p:nvPr>
        </p:nvSpPr>
        <p:spPr>
          <a:xfrm>
            <a:off x="561109" y="1883497"/>
            <a:ext cx="8385175" cy="4887912"/>
          </a:xfrm>
        </p:spPr>
        <p:txBody>
          <a:bodyPr>
            <a:normAutofit lnSpcReduction="10000"/>
          </a:bodyPr>
          <a:lstStyle/>
          <a:p>
            <a:pPr marL="3175" indent="-3175"/>
            <a:r>
              <a:rPr lang="en-US" sz="3200" dirty="0">
                <a:latin typeface="+mn-lt"/>
              </a:rPr>
              <a:t>Helpful under the right circumstances:</a:t>
            </a:r>
          </a:p>
          <a:p>
            <a:pPr marL="914400" lvl="1" indent="-341313">
              <a:spcAft>
                <a:spcPts val="1200"/>
              </a:spcAft>
              <a:buFont typeface="Arial" panose="020B0604020202020204" pitchFamily="34" charset="0"/>
              <a:buChar char="•"/>
            </a:pPr>
            <a:r>
              <a:rPr lang="en-US" dirty="0"/>
              <a:t>Be aware of the limitations of our perceptual system; our perceptual system does not compare areas or angles accurately.</a:t>
            </a:r>
          </a:p>
          <a:p>
            <a:pPr marL="914400" lvl="1" indent="-341313">
              <a:spcAft>
                <a:spcPts val="1200"/>
              </a:spcAft>
              <a:buFont typeface="Arial" panose="020B0604020202020204" pitchFamily="34" charset="0"/>
              <a:buChar char="•"/>
            </a:pPr>
            <a:r>
              <a:rPr lang="en-US" dirty="0"/>
              <a:t>Limit the number of members and add labels to help your audience.</a:t>
            </a:r>
          </a:p>
          <a:p>
            <a:pPr marL="3175" indent="-3175">
              <a:spcBef>
                <a:spcPts val="2600"/>
              </a:spcBef>
            </a:pPr>
            <a:r>
              <a:rPr lang="en-US" sz="3200" dirty="0">
                <a:latin typeface="+mn-lt"/>
              </a:rPr>
              <a:t>Pie charts are useful for:</a:t>
            </a:r>
          </a:p>
          <a:p>
            <a:pPr marL="914400" lvl="1" indent="-341313">
              <a:spcAft>
                <a:spcPts val="1200"/>
              </a:spcAft>
              <a:buFont typeface="Arial" panose="020B0604020202020204" pitchFamily="34" charset="0"/>
              <a:buChar char="•"/>
            </a:pPr>
            <a:r>
              <a:rPr lang="en-US" dirty="0"/>
              <a:t>Filtering or highlighting sections of a dashboard.</a:t>
            </a:r>
          </a:p>
          <a:p>
            <a:pPr marL="914400" lvl="1" indent="-341313">
              <a:spcAft>
                <a:spcPts val="1200"/>
              </a:spcAft>
              <a:buFont typeface="Arial" panose="020B0604020202020204" pitchFamily="34" charset="0"/>
              <a:buChar char="•"/>
            </a:pPr>
            <a:r>
              <a:rPr lang="en-US" dirty="0"/>
              <a:t>Showing high-level breakdown of a measure with a small number of members.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0658" y="1984939"/>
            <a:ext cx="5355161" cy="3078502"/>
          </a:xfrm>
          <a:prstGeom prst="rect">
            <a:avLst/>
          </a:prstGeom>
        </p:spPr>
      </p:pic>
    </p:spTree>
    <p:extLst>
      <p:ext uri="{BB962C8B-B14F-4D97-AF65-F5344CB8AC3E}">
        <p14:creationId xmlns:p14="http://schemas.microsoft.com/office/powerpoint/2010/main" val="332682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Creating Tree Maps</a:t>
            </a:r>
          </a:p>
        </p:txBody>
      </p:sp>
      <p:sp>
        <p:nvSpPr>
          <p:cNvPr id="4" name="Content Placeholder 3"/>
          <p:cNvSpPr>
            <a:spLocks noGrp="1"/>
          </p:cNvSpPr>
          <p:nvPr>
            <p:ph idx="4294967295"/>
          </p:nvPr>
        </p:nvSpPr>
        <p:spPr>
          <a:xfrm>
            <a:off x="811119" y="1891506"/>
            <a:ext cx="13274675" cy="4446587"/>
          </a:xfrm>
        </p:spPr>
        <p:txBody>
          <a:bodyPr>
            <a:normAutofit fontScale="92500" lnSpcReduction="20000"/>
          </a:bodyPr>
          <a:lstStyle/>
          <a:p>
            <a:pPr marL="0">
              <a:spcAft>
                <a:spcPts val="1800"/>
              </a:spcAft>
            </a:pPr>
            <a:r>
              <a:rPr lang="en-US" sz="3200" dirty="0">
                <a:latin typeface="+mn-lt"/>
              </a:rPr>
              <a:t>Use to show part-to-whole relationships at a glance:</a:t>
            </a:r>
          </a:p>
          <a:p>
            <a:pPr marL="914400" lvl="1" indent="-341313">
              <a:spcAft>
                <a:spcPts val="1200"/>
              </a:spcAft>
              <a:buFont typeface="Arial" panose="020B0604020202020204" pitchFamily="34" charset="0"/>
              <a:buChar char="•"/>
            </a:pPr>
            <a:r>
              <a:rPr lang="en-US" dirty="0"/>
              <a:t>Read from top left to bottom right.</a:t>
            </a:r>
          </a:p>
          <a:p>
            <a:pPr marL="914400" lvl="1" indent="-341313">
              <a:spcAft>
                <a:spcPts val="1200"/>
              </a:spcAft>
              <a:buFont typeface="Arial" panose="020B0604020202020204" pitchFamily="34" charset="0"/>
              <a:buChar char="•"/>
            </a:pPr>
            <a:r>
              <a:rPr lang="en-US" dirty="0"/>
              <a:t>Use color to differentiate categories.</a:t>
            </a:r>
          </a:p>
          <a:p>
            <a:pPr marL="914400" lvl="1" indent="-341313">
              <a:spcAft>
                <a:spcPts val="1200"/>
              </a:spcAft>
              <a:buFont typeface="Arial" panose="020B0604020202020204" pitchFamily="34" charset="0"/>
              <a:buChar char="•"/>
            </a:pPr>
            <a:r>
              <a:rPr lang="en-US" dirty="0"/>
              <a:t>Add labels to show number value.</a:t>
            </a:r>
          </a:p>
          <a:p>
            <a:pPr marL="914400" lvl="1" indent="-341313">
              <a:spcAft>
                <a:spcPts val="1200"/>
              </a:spcAft>
              <a:buFont typeface="Arial" panose="020B0604020202020204" pitchFamily="34" charset="0"/>
              <a:buChar char="•"/>
            </a:pPr>
            <a:r>
              <a:rPr lang="en-US" dirty="0"/>
              <a:t>Good for data sets with long tails.</a:t>
            </a:r>
          </a:p>
          <a:p>
            <a:pPr marL="914400" lvl="1" indent="-341313">
              <a:spcAft>
                <a:spcPts val="1200"/>
              </a:spcAft>
              <a:buFont typeface="Arial" panose="020B0604020202020204" pitchFamily="34" charset="0"/>
              <a:buChar char="•"/>
            </a:pPr>
            <a:r>
              <a:rPr lang="en-US" dirty="0"/>
              <a:t>Especially good for hierarchical,</a:t>
            </a:r>
            <a:br>
              <a:rPr lang="en-US" dirty="0"/>
            </a:br>
            <a:r>
              <a:rPr lang="en-US" dirty="0"/>
              <a:t>categorical data.</a:t>
            </a:r>
          </a:p>
          <a:p>
            <a:pPr marL="914400" lvl="1" indent="-341313">
              <a:spcAft>
                <a:spcPts val="1200"/>
              </a:spcAft>
              <a:buFont typeface="Arial" panose="020B0604020202020204" pitchFamily="34" charset="0"/>
              <a:buChar char="•"/>
            </a:pPr>
            <a:r>
              <a:rPr lang="en-US" dirty="0"/>
              <a:t>Can use a highlighter to search</a:t>
            </a:r>
            <a:br>
              <a:rPr lang="en-US" dirty="0"/>
            </a:br>
            <a:r>
              <a:rPr lang="en-US" dirty="0"/>
              <a:t>and compare data.</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0644" y="2427017"/>
            <a:ext cx="6915150" cy="407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111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noAutofit/>
          </a:bodyPr>
          <a:lstStyle/>
          <a:p>
            <a:pPr marL="0" indent="0">
              <a:buNone/>
            </a:pPr>
            <a:r>
              <a:rPr lang="en-US" sz="3600" dirty="0"/>
              <a:t>Elements of a Visualization</a:t>
            </a:r>
          </a:p>
        </p:txBody>
      </p:sp>
      <p:sp>
        <p:nvSpPr>
          <p:cNvPr id="4" name="Content Placeholder 3"/>
          <p:cNvSpPr>
            <a:spLocks noGrp="1"/>
          </p:cNvSpPr>
          <p:nvPr>
            <p:ph idx="4294967295"/>
          </p:nvPr>
        </p:nvSpPr>
        <p:spPr>
          <a:xfrm>
            <a:off x="1355725" y="1893888"/>
            <a:ext cx="13274675" cy="3708400"/>
          </a:xfrm>
        </p:spPr>
        <p:txBody>
          <a:bodyPr>
            <a:normAutofit lnSpcReduction="10000"/>
          </a:bodyPr>
          <a:lstStyle/>
          <a:p>
            <a:pPr indent="0">
              <a:buNone/>
            </a:pPr>
            <a:r>
              <a:rPr lang="en-US" sz="3200" dirty="0">
                <a:latin typeface="+mn-lt"/>
              </a:rPr>
              <a:t>Use </a:t>
            </a:r>
            <a:r>
              <a:rPr lang="en-US" sz="3200" b="1" dirty="0">
                <a:latin typeface="+mn-lt"/>
              </a:rPr>
              <a:t>Show Me</a:t>
            </a:r>
            <a:r>
              <a:rPr lang="en-US" sz="3200" dirty="0">
                <a:latin typeface="+mn-lt"/>
              </a:rPr>
              <a:t> to get a recommendation for a view.</a:t>
            </a:r>
          </a:p>
          <a:p>
            <a:pPr marL="0" indent="0" algn="ctr">
              <a:buNone/>
            </a:pPr>
            <a:endParaRPr lang="en-US" sz="3200" dirty="0">
              <a:latin typeface="+mn-lt"/>
            </a:endParaRPr>
          </a:p>
          <a:p>
            <a:pPr marL="692150" lvl="2"/>
            <a:r>
              <a:rPr lang="en-US" sz="3200" i="1" dirty="0">
                <a:latin typeface="Merriweather Light" panose="00000400000000000000" pitchFamily="2" charset="0"/>
              </a:rPr>
              <a:t>—</a:t>
            </a:r>
            <a:r>
              <a:rPr lang="en-US" sz="3200" i="1" dirty="0"/>
              <a:t>or</a:t>
            </a:r>
            <a:r>
              <a:rPr lang="en-US" sz="3200" i="1" dirty="0">
                <a:latin typeface="Merriweather Light" panose="00000400000000000000" pitchFamily="2" charset="0"/>
              </a:rPr>
              <a:t>—</a:t>
            </a:r>
            <a:endParaRPr lang="en-US" sz="3200" i="1" dirty="0"/>
          </a:p>
          <a:p>
            <a:pPr indent="0">
              <a:buNone/>
            </a:pPr>
            <a:endParaRPr lang="en-US" sz="3200" dirty="0">
              <a:latin typeface="+mn-lt"/>
            </a:endParaRPr>
          </a:p>
          <a:p>
            <a:pPr indent="0">
              <a:buNone/>
            </a:pPr>
            <a:r>
              <a:rPr lang="en-US" sz="3200" dirty="0">
                <a:latin typeface="+mn-lt"/>
              </a:rPr>
              <a:t>Drag fields to </a:t>
            </a:r>
            <a:r>
              <a:rPr lang="en-US" sz="3200" b="1" dirty="0">
                <a:latin typeface="+mn-lt"/>
              </a:rPr>
              <a:t>Columns</a:t>
            </a:r>
            <a:r>
              <a:rPr lang="en-US" sz="3200" dirty="0">
                <a:latin typeface="+mn-lt"/>
              </a:rPr>
              <a:t>, </a:t>
            </a:r>
            <a:r>
              <a:rPr lang="en-US" sz="3200" b="1" dirty="0">
                <a:latin typeface="+mn-lt"/>
              </a:rPr>
              <a:t>Rows</a:t>
            </a:r>
            <a:r>
              <a:rPr lang="en-US" sz="3200" dirty="0">
                <a:latin typeface="+mn-lt"/>
              </a:rPr>
              <a:t> and the </a:t>
            </a:r>
            <a:r>
              <a:rPr lang="en-US" sz="3200" b="1" dirty="0">
                <a:latin typeface="+mn-lt"/>
              </a:rPr>
              <a:t>Marks</a:t>
            </a:r>
            <a:r>
              <a:rPr lang="en-US" sz="3200" dirty="0">
                <a:latin typeface="+mn-lt"/>
              </a:rPr>
              <a:t> card to </a:t>
            </a:r>
            <a:br>
              <a:rPr lang="en-US" sz="3200" dirty="0">
                <a:latin typeface="+mn-lt"/>
              </a:rPr>
            </a:br>
            <a:r>
              <a:rPr lang="en-US" sz="3200" dirty="0">
                <a:latin typeface="+mn-lt"/>
              </a:rPr>
              <a:t>build your own.</a:t>
            </a:r>
          </a:p>
          <a:p>
            <a:pPr marL="571500" lvl="1" indent="-342900">
              <a:buFont typeface="Arial" panose="020B0604020202020204" pitchFamily="34" charset="0"/>
              <a:buChar char="•"/>
            </a:pPr>
            <a:r>
              <a:rPr lang="en-US" dirty="0"/>
              <a:t>For most of the views in this course, you will build your own.</a:t>
            </a:r>
          </a:p>
        </p:txBody>
      </p:sp>
    </p:spTree>
    <p:extLst>
      <p:ext uri="{BB962C8B-B14F-4D97-AF65-F5344CB8AC3E}">
        <p14:creationId xmlns:p14="http://schemas.microsoft.com/office/powerpoint/2010/main" val="3662138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Pie Charts and Tree Maps</a:t>
            </a:r>
            <a:br>
              <a:rPr lang="en-US" dirty="0"/>
            </a:br>
            <a:r>
              <a:rPr lang="en-US" dirty="0"/>
              <a:t>p. 26</a:t>
            </a:r>
          </a:p>
        </p:txBody>
      </p:sp>
    </p:spTree>
    <p:extLst>
      <p:ext uri="{BB962C8B-B14F-4D97-AF65-F5344CB8AC3E}">
        <p14:creationId xmlns:p14="http://schemas.microsoft.com/office/powerpoint/2010/main" val="773642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Parameters</a:t>
            </a:r>
          </a:p>
        </p:txBody>
      </p:sp>
    </p:spTree>
    <p:extLst>
      <p:ext uri="{BB962C8B-B14F-4D97-AF65-F5344CB8AC3E}">
        <p14:creationId xmlns:p14="http://schemas.microsoft.com/office/powerpoint/2010/main" val="21467634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Exploring Parameters</a:t>
            </a:r>
            <a:br>
              <a:rPr lang="en-US" dirty="0"/>
            </a:br>
            <a:r>
              <a:rPr lang="en-US" dirty="0"/>
              <a:t>p. 28</a:t>
            </a:r>
          </a:p>
        </p:txBody>
      </p:sp>
    </p:spTree>
    <p:extLst>
      <p:ext uri="{BB962C8B-B14F-4D97-AF65-F5344CB8AC3E}">
        <p14:creationId xmlns:p14="http://schemas.microsoft.com/office/powerpoint/2010/main" val="5690050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Mapping</a:t>
            </a:r>
          </a:p>
        </p:txBody>
      </p:sp>
    </p:spTree>
    <p:extLst>
      <p:ext uri="{BB962C8B-B14F-4D97-AF65-F5344CB8AC3E}">
        <p14:creationId xmlns:p14="http://schemas.microsoft.com/office/powerpoint/2010/main" val="18814786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lstStyle/>
          <a:p>
            <a:pPr marL="0" indent="0">
              <a:buNone/>
            </a:pPr>
            <a:r>
              <a:rPr lang="en-US" dirty="0"/>
              <a:t>Mapping in Tableau</a:t>
            </a:r>
          </a:p>
        </p:txBody>
      </p:sp>
      <p:sp>
        <p:nvSpPr>
          <p:cNvPr id="5" name="Content Placeholder 4"/>
          <p:cNvSpPr>
            <a:spLocks noGrp="1"/>
          </p:cNvSpPr>
          <p:nvPr>
            <p:ph idx="4294967295"/>
          </p:nvPr>
        </p:nvSpPr>
        <p:spPr>
          <a:xfrm>
            <a:off x="1355725" y="1893888"/>
            <a:ext cx="13274675" cy="3929062"/>
          </a:xfrm>
        </p:spPr>
        <p:txBody>
          <a:bodyPr/>
          <a:lstStyle/>
          <a:p>
            <a:pPr marL="3175" lvl="1" indent="-3175"/>
            <a:r>
              <a:rPr lang="en-US" sz="3200" dirty="0"/>
              <a:t>Create views using maps to show data distributions by geographic locations.</a:t>
            </a:r>
          </a:p>
          <a:p>
            <a:pPr marL="3175" lvl="1" indent="-3175">
              <a:spcBef>
                <a:spcPts val="3200"/>
              </a:spcBef>
            </a:pPr>
            <a:r>
              <a:rPr lang="en-US" sz="3200" dirty="0"/>
              <a:t>Fields in your data with geographic information display in the </a:t>
            </a:r>
            <a:r>
              <a:rPr lang="en-US" sz="3200" dirty="0">
                <a:latin typeface="Merriweather Light" panose="00000400000000000000" pitchFamily="2" charset="0"/>
              </a:rPr>
              <a:t>data</a:t>
            </a:r>
            <a:r>
              <a:rPr lang="en-US" sz="3200" dirty="0"/>
              <a:t> pane with a globe icon. For example:               </a:t>
            </a:r>
          </a:p>
          <a:p>
            <a:pPr marL="3175" lvl="1" indent="-3175">
              <a:spcBef>
                <a:spcPts val="3200"/>
              </a:spcBef>
            </a:pPr>
            <a:r>
              <a:rPr lang="en-US" sz="3200" dirty="0"/>
              <a:t>Latitude and longitude fields are automatically generated for many geographic information types.</a:t>
            </a:r>
          </a:p>
        </p:txBody>
      </p:sp>
      <p:grpSp>
        <p:nvGrpSpPr>
          <p:cNvPr id="8" name="Group 7"/>
          <p:cNvGrpSpPr/>
          <p:nvPr/>
        </p:nvGrpSpPr>
        <p:grpSpPr>
          <a:xfrm>
            <a:off x="7593515" y="3270244"/>
            <a:ext cx="1731448" cy="757809"/>
            <a:chOff x="8242856" y="3788790"/>
            <a:chExt cx="1731448" cy="757809"/>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56" y="3788790"/>
              <a:ext cx="1731448" cy="757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Oval 1"/>
            <p:cNvSpPr/>
            <p:nvPr/>
          </p:nvSpPr>
          <p:spPr bwMode="auto">
            <a:xfrm>
              <a:off x="8242856" y="3876994"/>
              <a:ext cx="1731448" cy="517358"/>
            </a:xfrm>
            <a:prstGeom prst="ellipse">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99810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360488" y="598488"/>
            <a:ext cx="13269912" cy="577850"/>
          </a:xfrm>
        </p:spPr>
        <p:txBody>
          <a:bodyPr/>
          <a:lstStyle/>
          <a:p>
            <a:pPr marL="0" indent="0">
              <a:buNone/>
            </a:pPr>
            <a:r>
              <a:rPr lang="en-US" dirty="0"/>
              <a:t>Navigation and Selection in Maps</a:t>
            </a:r>
          </a:p>
        </p:txBody>
      </p:sp>
      <p:sp>
        <p:nvSpPr>
          <p:cNvPr id="4" name="Content Placeholder 3"/>
          <p:cNvSpPr>
            <a:spLocks noGrp="1"/>
          </p:cNvSpPr>
          <p:nvPr>
            <p:ph idx="4294967295"/>
          </p:nvPr>
        </p:nvSpPr>
        <p:spPr>
          <a:xfrm>
            <a:off x="1355725" y="1893888"/>
            <a:ext cx="13274675" cy="984250"/>
          </a:xfrm>
        </p:spPr>
        <p:txBody>
          <a:bodyPr/>
          <a:lstStyle/>
          <a:p>
            <a:r>
              <a:rPr lang="en-US" sz="3200" dirty="0"/>
              <a:t>Maps created in Tableau Desktop have several navigation, search, and selection options for user interaction:</a:t>
            </a:r>
          </a:p>
        </p:txBody>
      </p:sp>
      <p:sp>
        <p:nvSpPr>
          <p:cNvPr id="14" name="TextBox 13"/>
          <p:cNvSpPr txBox="1"/>
          <p:nvPr/>
        </p:nvSpPr>
        <p:spPr>
          <a:xfrm>
            <a:off x="4321662" y="5193627"/>
            <a:ext cx="2960978" cy="2081149"/>
          </a:xfrm>
          <a:prstGeom prst="rect">
            <a:avLst/>
          </a:prstGeom>
          <a:noFill/>
        </p:spPr>
        <p:txBody>
          <a:bodyPr wrap="square" lIns="130622" tIns="65311" rIns="130622" bIns="65311" rtlCol="0">
            <a:spAutoFit/>
          </a:bodyPr>
          <a:lstStyle/>
          <a:p>
            <a:pPr>
              <a:spcAft>
                <a:spcPts val="800"/>
              </a:spcAft>
            </a:pPr>
            <a:r>
              <a:rPr lang="en-US" sz="2000" dirty="0">
                <a:solidFill>
                  <a:srgbClr val="000000"/>
                </a:solidFill>
                <a:latin typeface="BentonSans Book"/>
              </a:rPr>
              <a:t>Zoom area</a:t>
            </a:r>
          </a:p>
          <a:p>
            <a:pPr>
              <a:spcAft>
                <a:spcPts val="800"/>
              </a:spcAft>
            </a:pPr>
            <a:r>
              <a:rPr lang="en-US" sz="2000" dirty="0">
                <a:solidFill>
                  <a:srgbClr val="000000"/>
                </a:solidFill>
                <a:latin typeface="BentonSans Book"/>
              </a:rPr>
              <a:t>Pan</a:t>
            </a:r>
          </a:p>
          <a:p>
            <a:pPr>
              <a:spcAft>
                <a:spcPts val="800"/>
              </a:spcAft>
            </a:pPr>
            <a:r>
              <a:rPr lang="en-US" sz="2000" dirty="0">
                <a:solidFill>
                  <a:srgbClr val="000000"/>
                </a:solidFill>
                <a:latin typeface="BentonSans Book"/>
              </a:rPr>
              <a:t>Rectangular selection</a:t>
            </a:r>
          </a:p>
          <a:p>
            <a:pPr>
              <a:spcAft>
                <a:spcPts val="800"/>
              </a:spcAft>
            </a:pPr>
            <a:r>
              <a:rPr lang="en-US" sz="2000" dirty="0">
                <a:solidFill>
                  <a:srgbClr val="000000"/>
                </a:solidFill>
                <a:latin typeface="BentonSans Book"/>
              </a:rPr>
              <a:t>Radial selection</a:t>
            </a:r>
          </a:p>
          <a:p>
            <a:pPr>
              <a:spcAft>
                <a:spcPts val="800"/>
              </a:spcAft>
            </a:pPr>
            <a:r>
              <a:rPr lang="en-US" sz="2000" dirty="0">
                <a:solidFill>
                  <a:srgbClr val="000000"/>
                </a:solidFill>
                <a:latin typeface="BentonSans Book"/>
              </a:rPr>
              <a:t>Lasso selection</a:t>
            </a:r>
          </a:p>
        </p:txBody>
      </p:sp>
      <p:sp>
        <p:nvSpPr>
          <p:cNvPr id="22" name="Content Placeholder 3"/>
          <p:cNvSpPr txBox="1">
            <a:spLocks/>
          </p:cNvSpPr>
          <p:nvPr/>
        </p:nvSpPr>
        <p:spPr>
          <a:xfrm>
            <a:off x="1314202" y="1682583"/>
            <a:ext cx="12121381" cy="2212813"/>
          </a:xfrm>
          <a:prstGeom prst="rect">
            <a:avLst/>
          </a:prstGeom>
        </p:spPr>
        <p:txBody>
          <a:bodyPr lIns="130622" tIns="65311" rIns="130622" bIns="65311"/>
          <a:lstStyle>
            <a:lvl1pPr marL="342900" indent="-342900" algn="l" defTabSz="457200" rtl="0" eaLnBrk="1" fontAlgn="base" hangingPunct="1">
              <a:spcBef>
                <a:spcPct val="20000"/>
              </a:spcBef>
              <a:spcAft>
                <a:spcPct val="0"/>
              </a:spcAft>
              <a:buClr>
                <a:schemeClr val="bg1">
                  <a:lumMod val="50000"/>
                </a:schemeClr>
              </a:buClr>
              <a:buFont typeface="Arial" pitchFamily="34" charset="0"/>
              <a:buChar char="•"/>
              <a:defRPr sz="2400" kern="1200" baseline="0">
                <a:solidFill>
                  <a:schemeClr val="bg1">
                    <a:lumMod val="50000"/>
                  </a:schemeClr>
                </a:solidFill>
                <a:latin typeface="Arial"/>
                <a:ea typeface="ＭＳ Ｐゴシック" charset="0"/>
                <a:cs typeface="Arial"/>
              </a:defRPr>
            </a:lvl1pPr>
            <a:lvl2pPr marL="742950" indent="-285750" algn="l" defTabSz="457200" rtl="0" eaLnBrk="1" fontAlgn="base" hangingPunct="1">
              <a:spcBef>
                <a:spcPct val="20000"/>
              </a:spcBef>
              <a:spcAft>
                <a:spcPct val="0"/>
              </a:spcAft>
              <a:buClr>
                <a:srgbClr val="7190BA"/>
              </a:buClr>
              <a:buFont typeface="Arial" pitchFamily="34" charset="0"/>
              <a:buChar char="•"/>
              <a:defRPr sz="2200" kern="1200">
                <a:solidFill>
                  <a:schemeClr val="bg1">
                    <a:lumMod val="50000"/>
                  </a:schemeClr>
                </a:solidFill>
                <a:latin typeface="Arial"/>
                <a:ea typeface="Arial" charset="0"/>
                <a:cs typeface="Arial"/>
              </a:defRPr>
            </a:lvl2pPr>
            <a:lvl3pPr marL="1143000" indent="-228600" algn="l" defTabSz="457200" rtl="0" eaLnBrk="1" fontAlgn="base" hangingPunct="1">
              <a:spcBef>
                <a:spcPct val="20000"/>
              </a:spcBef>
              <a:spcAft>
                <a:spcPct val="0"/>
              </a:spcAft>
              <a:buClr>
                <a:srgbClr val="7190BA"/>
              </a:buClr>
              <a:buFont typeface="Arial" pitchFamily="34" charset="0"/>
              <a:buChar char="•"/>
              <a:defRPr sz="2000" kern="1200">
                <a:solidFill>
                  <a:srgbClr val="404040"/>
                </a:solidFill>
                <a:latin typeface="Arial"/>
                <a:ea typeface="Arial" charset="0"/>
                <a:cs typeface="Arial"/>
              </a:defRPr>
            </a:lvl3pPr>
            <a:lvl4pPr marL="1600200" indent="-228600" algn="l" defTabSz="457200" rtl="0" eaLnBrk="1" fontAlgn="base" hangingPunct="1">
              <a:spcBef>
                <a:spcPct val="20000"/>
              </a:spcBef>
              <a:spcAft>
                <a:spcPct val="0"/>
              </a:spcAft>
              <a:buClr>
                <a:srgbClr val="7190BA"/>
              </a:buClr>
              <a:buFont typeface="Arial" pitchFamily="34" charset="0"/>
              <a:buChar char="•"/>
              <a:defRPr kern="1200">
                <a:solidFill>
                  <a:srgbClr val="404040"/>
                </a:solidFill>
                <a:latin typeface="Arial"/>
                <a:ea typeface="Arial" charset="0"/>
                <a:cs typeface="Arial"/>
              </a:defRPr>
            </a:lvl4pPr>
            <a:lvl5pPr marL="2057400" indent="-228600" algn="l" defTabSz="457200" rtl="0" eaLnBrk="1" fontAlgn="base" hangingPunct="1">
              <a:spcBef>
                <a:spcPct val="20000"/>
              </a:spcBef>
              <a:spcAft>
                <a:spcPct val="0"/>
              </a:spcAft>
              <a:buClr>
                <a:srgbClr val="7190BA"/>
              </a:buClr>
              <a:buFont typeface="Arial" pitchFamily="34" charset="0"/>
              <a:buChar char="•"/>
              <a:defRPr sz="1600" kern="1200">
                <a:solidFill>
                  <a:srgbClr val="404040"/>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Clr>
                <a:prstClr val="white">
                  <a:lumMod val="50000"/>
                </a:prstClr>
              </a:buClr>
            </a:pPr>
            <a:endParaRPr lang="en-US" dirty="0">
              <a:solidFill>
                <a:prstClr val="white">
                  <a:lumMod val="50000"/>
                </a:prstClr>
              </a:solidFill>
            </a:endParaRPr>
          </a:p>
        </p:txBody>
      </p:sp>
      <p:sp>
        <p:nvSpPr>
          <p:cNvPr id="2" name="TextBox 1"/>
          <p:cNvSpPr txBox="1"/>
          <p:nvPr/>
        </p:nvSpPr>
        <p:spPr>
          <a:xfrm>
            <a:off x="8643159" y="5577669"/>
            <a:ext cx="3585685" cy="1526572"/>
          </a:xfrm>
          <a:prstGeom prst="rect">
            <a:avLst/>
          </a:prstGeom>
          <a:noFill/>
        </p:spPr>
        <p:txBody>
          <a:bodyPr wrap="square" lIns="182880" tIns="146304" rIns="182880" bIns="146304" rtlCol="0">
            <a:spAutoFit/>
          </a:bodyPr>
          <a:lstStyle/>
          <a:p>
            <a:pPr>
              <a:lnSpc>
                <a:spcPts val="3200"/>
              </a:lnSpc>
              <a:spcAft>
                <a:spcPts val="1800"/>
              </a:spcAft>
            </a:pPr>
            <a:r>
              <a:rPr lang="en-US" sz="2000" dirty="0">
                <a:solidFill>
                  <a:srgbClr val="000000"/>
                </a:solidFill>
                <a:latin typeface="BentonSans Book"/>
              </a:rPr>
              <a:t>Use Map Options to show or hide various options, </a:t>
            </a:r>
            <a:br>
              <a:rPr lang="en-US" sz="2000" dirty="0">
                <a:solidFill>
                  <a:srgbClr val="000000"/>
                </a:solidFill>
                <a:latin typeface="BentonSans Book"/>
              </a:rPr>
            </a:br>
            <a:r>
              <a:rPr lang="en-US" sz="2000" dirty="0">
                <a:solidFill>
                  <a:srgbClr val="000000"/>
                </a:solidFill>
                <a:latin typeface="BentonSans Book"/>
              </a:rPr>
              <a:t>or to choose map units.</a:t>
            </a:r>
          </a:p>
        </p:txBody>
      </p:sp>
      <p:pic>
        <p:nvPicPr>
          <p:cNvPr id="18" name="Picture 2" descr="C:\P4chekout\training\Classroom\Main\Content\Resources\Images\Desktop\panzoomotherico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9290" y="2899044"/>
            <a:ext cx="2179624" cy="2324001"/>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1855992" y="2932195"/>
            <a:ext cx="2072860" cy="1885644"/>
          </a:xfrm>
          <a:prstGeom prst="rect">
            <a:avLst/>
          </a:prstGeom>
          <a:noFill/>
        </p:spPr>
        <p:txBody>
          <a:bodyPr wrap="square" lIns="182880" tIns="146304" rIns="182880" bIns="146304" rtlCol="0">
            <a:spAutoFit/>
          </a:bodyPr>
          <a:lstStyle/>
          <a:p>
            <a:pPr>
              <a:lnSpc>
                <a:spcPct val="150000"/>
              </a:lnSpc>
              <a:spcAft>
                <a:spcPts val="600"/>
              </a:spcAft>
            </a:pPr>
            <a:r>
              <a:rPr lang="en-US" sz="2000" dirty="0">
                <a:solidFill>
                  <a:srgbClr val="000000"/>
                </a:solidFill>
                <a:latin typeface="BentonSans Book"/>
              </a:rPr>
              <a:t>Map Search </a:t>
            </a:r>
          </a:p>
          <a:p>
            <a:pPr>
              <a:lnSpc>
                <a:spcPct val="150000"/>
              </a:lnSpc>
              <a:spcAft>
                <a:spcPts val="600"/>
              </a:spcAft>
            </a:pPr>
            <a:r>
              <a:rPr lang="en-US" sz="2000" dirty="0">
                <a:solidFill>
                  <a:srgbClr val="000000"/>
                </a:solidFill>
                <a:latin typeface="BentonSans Book"/>
              </a:rPr>
              <a:t>Zoom and Pan</a:t>
            </a:r>
          </a:p>
          <a:p>
            <a:pPr>
              <a:lnSpc>
                <a:spcPct val="150000"/>
              </a:lnSpc>
              <a:spcAft>
                <a:spcPts val="600"/>
              </a:spcAft>
            </a:pPr>
            <a:r>
              <a:rPr lang="en-US" sz="2000" dirty="0">
                <a:solidFill>
                  <a:srgbClr val="000000"/>
                </a:solidFill>
                <a:latin typeface="BentonSans Book"/>
              </a:rPr>
              <a:t>Reset Axes</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6358" y="2932195"/>
            <a:ext cx="1917693" cy="2727387"/>
          </a:xfrm>
          <a:prstGeom prst="rect">
            <a:avLst/>
          </a:prstGeom>
        </p:spPr>
      </p:pic>
    </p:spTree>
    <p:extLst>
      <p:ext uri="{BB962C8B-B14F-4D97-AF65-F5344CB8AC3E}">
        <p14:creationId xmlns:p14="http://schemas.microsoft.com/office/powerpoint/2010/main" val="656366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fontScale="90000"/>
          </a:bodyPr>
          <a:lstStyle/>
          <a:p>
            <a:r>
              <a:rPr lang="en-US" dirty="0"/>
              <a:t>Practice: Mapping Top North American Airports</a:t>
            </a:r>
            <a:br>
              <a:rPr lang="en-US" dirty="0"/>
            </a:br>
            <a:r>
              <a:rPr lang="en-US" dirty="0"/>
              <a:t>p. 31</a:t>
            </a:r>
          </a:p>
        </p:txBody>
      </p:sp>
    </p:spTree>
    <p:extLst>
      <p:ext uri="{BB962C8B-B14F-4D97-AF65-F5344CB8AC3E}">
        <p14:creationId xmlns:p14="http://schemas.microsoft.com/office/powerpoint/2010/main" val="99239611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4294967295"/>
          </p:nvPr>
        </p:nvSpPr>
        <p:spPr>
          <a:xfrm>
            <a:off x="1360488" y="598488"/>
            <a:ext cx="13269912" cy="577850"/>
          </a:xfrm>
        </p:spPr>
        <p:txBody>
          <a:bodyPr/>
          <a:lstStyle/>
          <a:p>
            <a:pPr marL="0" indent="0">
              <a:buNone/>
            </a:pPr>
            <a:r>
              <a:rPr lang="en-US" dirty="0"/>
              <a:t>Creating Geographic Groups</a:t>
            </a:r>
          </a:p>
        </p:txBody>
      </p:sp>
      <p:sp>
        <p:nvSpPr>
          <p:cNvPr id="5" name="Content Placeholder 4"/>
          <p:cNvSpPr>
            <a:spLocks noGrp="1"/>
          </p:cNvSpPr>
          <p:nvPr>
            <p:ph idx="4294967295"/>
          </p:nvPr>
        </p:nvSpPr>
        <p:spPr>
          <a:xfrm>
            <a:off x="1355725" y="1893888"/>
            <a:ext cx="13274675" cy="4446587"/>
          </a:xfrm>
        </p:spPr>
        <p:txBody>
          <a:bodyPr/>
          <a:lstStyle/>
          <a:p>
            <a:pPr marL="3175" lvl="1" indent="-3175"/>
            <a:r>
              <a:rPr lang="en-US" sz="3200" dirty="0"/>
              <a:t>Create geographic groups using fields.</a:t>
            </a:r>
          </a:p>
          <a:p>
            <a:pPr marL="0" lvl="1" indent="0">
              <a:buNone/>
            </a:pPr>
            <a:r>
              <a:rPr lang="en-US" dirty="0"/>
              <a:t>	Examples: postal codes, counties, states</a:t>
            </a:r>
          </a:p>
          <a:p>
            <a:pPr marL="3175" lvl="1" indent="-3175">
              <a:spcBef>
                <a:spcPts val="3200"/>
              </a:spcBef>
            </a:pPr>
            <a:r>
              <a:rPr lang="en-US" sz="3200" dirty="0"/>
              <a:t>Use to show custom sales territories or to explore data regionally.               </a:t>
            </a:r>
          </a:p>
          <a:p>
            <a:pPr marL="3175" lvl="1" indent="-3175">
              <a:spcBef>
                <a:spcPts val="3200"/>
              </a:spcBef>
            </a:pPr>
            <a:r>
              <a:rPr lang="en-US" sz="3200" dirty="0"/>
              <a:t>Create by visually grouping locations or by using the data pane.</a:t>
            </a:r>
          </a:p>
          <a:p>
            <a:pPr marL="3175" lvl="1" indent="-3175">
              <a:spcBef>
                <a:spcPts val="3200"/>
              </a:spcBef>
            </a:pPr>
            <a:r>
              <a:rPr lang="en-US" sz="3200" dirty="0"/>
              <a:t>Groups of groups (nested groups) can also be created.</a:t>
            </a:r>
          </a:p>
          <a:p>
            <a:pPr marL="0" lvl="1" indent="0">
              <a:buNone/>
            </a:pPr>
            <a:r>
              <a:rPr lang="en-US" dirty="0"/>
              <a:t>	Examples: hierarchical territories or divisions</a:t>
            </a:r>
          </a:p>
        </p:txBody>
      </p:sp>
    </p:spTree>
    <p:extLst>
      <p:ext uri="{BB962C8B-B14F-4D97-AF65-F5344CB8AC3E}">
        <p14:creationId xmlns:p14="http://schemas.microsoft.com/office/powerpoint/2010/main" val="318023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normAutofit/>
          </a:bodyPr>
          <a:lstStyle/>
          <a:p>
            <a:r>
              <a:rPr lang="en-US" dirty="0"/>
              <a:t>Practice: Creating Geographic Groups</a:t>
            </a:r>
            <a:br>
              <a:rPr lang="en-US" dirty="0"/>
            </a:br>
            <a:r>
              <a:rPr lang="en-US" dirty="0"/>
              <a:t>p. 29</a:t>
            </a:r>
          </a:p>
        </p:txBody>
      </p:sp>
    </p:spTree>
    <p:extLst>
      <p:ext uri="{BB962C8B-B14F-4D97-AF65-F5344CB8AC3E}">
        <p14:creationId xmlns:p14="http://schemas.microsoft.com/office/powerpoint/2010/main" val="39052071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FBFE0-6F9D-4C97-966A-8E75FB9F9829}"/>
              </a:ext>
            </a:extLst>
          </p:cNvPr>
          <p:cNvSpPr>
            <a:spLocks noGrp="1"/>
          </p:cNvSpPr>
          <p:nvPr>
            <p:ph type="title"/>
          </p:nvPr>
        </p:nvSpPr>
        <p:spPr>
          <a:xfrm>
            <a:off x="901931" y="2599459"/>
            <a:ext cx="12618720" cy="1590676"/>
          </a:xfrm>
        </p:spPr>
        <p:txBody>
          <a:bodyPr/>
          <a:lstStyle/>
          <a:p>
            <a:r>
              <a:rPr lang="en-US" dirty="0"/>
              <a:t>Dashboards</a:t>
            </a:r>
          </a:p>
        </p:txBody>
      </p:sp>
    </p:spTree>
    <p:extLst>
      <p:ext uri="{BB962C8B-B14F-4D97-AF65-F5344CB8AC3E}">
        <p14:creationId xmlns:p14="http://schemas.microsoft.com/office/powerpoint/2010/main" val="1462440252"/>
      </p:ext>
    </p:extLst>
  </p:cSld>
  <p:clrMapOvr>
    <a:masterClrMapping/>
  </p:clrMapOvr>
</p:sld>
</file>

<file path=ppt/theme/theme1.xml><?xml version="1.0" encoding="utf-8"?>
<a:theme xmlns:a="http://schemas.openxmlformats.org/drawingml/2006/main" name="PPT_Corporate_Template_BentonSans_16.9">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_Curriculum_Template_BentonSans_16.9.potx" id="{970A7D94-A335-4EFD-BA96-01F1007F991E}" vid="{A622CC6A-ADA4-48B3-90F9-89C775B0099B}"/>
    </a:ext>
  </a:extLst>
</a:theme>
</file>

<file path=ppt/theme/theme2.xml><?xml version="1.0" encoding="utf-8"?>
<a:theme xmlns:a="http://schemas.openxmlformats.org/drawingml/2006/main" name="Gray background">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PT_Curriculum_Template_BentonSans_16.9.potx" id="{970A7D94-A335-4EFD-BA96-01F1007F991E}" vid="{8BAEC0BD-2BAD-4372-87E2-5225CB4252E1}"/>
    </a:ext>
  </a:extLst>
</a:theme>
</file>

<file path=ppt/theme/theme3.xml><?xml version="1.0" encoding="utf-8"?>
<a:theme xmlns:a="http://schemas.openxmlformats.org/drawingml/2006/main" name="No Bubbl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_Curriculum_Template_BentonSans_16.9.potx" id="{970A7D94-A335-4EFD-BA96-01F1007F991E}" vid="{F7D0EC44-40CA-4257-A993-D3EE48A0ED5F}"/>
    </a:ext>
  </a:extLst>
</a:theme>
</file>

<file path=ppt/theme/theme4.xml><?xml version="1.0" encoding="utf-8"?>
<a:theme xmlns:a="http://schemas.openxmlformats.org/drawingml/2006/main" name="714513_TC17_PPT_Template_0428">
  <a:themeElements>
    <a:clrScheme name="TC17">
      <a:dk1>
        <a:srgbClr val="505050"/>
      </a:dk1>
      <a:lt1>
        <a:srgbClr val="FFFFFF"/>
      </a:lt1>
      <a:dk2>
        <a:srgbClr val="150454"/>
      </a:dk2>
      <a:lt2>
        <a:srgbClr val="EAEAEA"/>
      </a:lt2>
      <a:accent1>
        <a:srgbClr val="2D93AA"/>
      </a:accent1>
      <a:accent2>
        <a:srgbClr val="8DC63F"/>
      </a:accent2>
      <a:accent3>
        <a:srgbClr val="150454"/>
      </a:accent3>
      <a:accent4>
        <a:srgbClr val="ED5A23"/>
      </a:accent4>
      <a:accent5>
        <a:srgbClr val="EB2F58"/>
      </a:accent5>
      <a:accent6>
        <a:srgbClr val="A7276B"/>
      </a:accent6>
      <a:hlink>
        <a:srgbClr val="2D93AA"/>
      </a:hlink>
      <a:folHlink>
        <a:srgbClr val="2D64AA"/>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714513_TC17_PPT_Template_0508" id="{25F358F8-A1E4-4C5F-86F7-F06E7303F710}" vid="{1348FF43-2C35-4F5B-B2E8-A158B3FB1C08}"/>
    </a:ext>
  </a:extLst>
</a:theme>
</file>

<file path=ppt/theme/theme5.xml><?xml version="1.0" encoding="utf-8"?>
<a:theme xmlns:a="http://schemas.openxmlformats.org/drawingml/2006/main" name="1_714513_TC17_PPT_Template_0428">
  <a:themeElements>
    <a:clrScheme name="TC17">
      <a:dk1>
        <a:srgbClr val="505050"/>
      </a:dk1>
      <a:lt1>
        <a:srgbClr val="FFFFFF"/>
      </a:lt1>
      <a:dk2>
        <a:srgbClr val="150454"/>
      </a:dk2>
      <a:lt2>
        <a:srgbClr val="EAEAEA"/>
      </a:lt2>
      <a:accent1>
        <a:srgbClr val="2D93AA"/>
      </a:accent1>
      <a:accent2>
        <a:srgbClr val="8DC63F"/>
      </a:accent2>
      <a:accent3>
        <a:srgbClr val="150454"/>
      </a:accent3>
      <a:accent4>
        <a:srgbClr val="ED5A23"/>
      </a:accent4>
      <a:accent5>
        <a:srgbClr val="EB2F58"/>
      </a:accent5>
      <a:accent6>
        <a:srgbClr val="A7276B"/>
      </a:accent6>
      <a:hlink>
        <a:srgbClr val="2D93AA"/>
      </a:hlink>
      <a:folHlink>
        <a:srgbClr val="2D64AA"/>
      </a:folHlink>
    </a:clrScheme>
    <a:fontScheme name="Custom 1">
      <a:majorFont>
        <a:latin typeface="Arial Black"/>
        <a:ea typeface=""/>
        <a:cs typeface=""/>
      </a:majorFont>
      <a:minorFont>
        <a:latin typeface="Arial"/>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1800"/>
          </a:spcAft>
          <a:defRPr sz="3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714513_TC17_PPT_Template_0508" id="{25F358F8-A1E4-4C5F-86F7-F06E7303F710}" vid="{1348FF43-2C35-4F5B-B2E8-A158B3FB1C08}"/>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A665984681FA40BD3470FCC9036090" ma:contentTypeVersion="13" ma:contentTypeDescription="Create a new document." ma:contentTypeScope="" ma:versionID="dce25b4a362dba23af4d3be7853929be">
  <xsd:schema xmlns:xsd="http://www.w3.org/2001/XMLSchema" xmlns:xs="http://www.w3.org/2001/XMLSchema" xmlns:p="http://schemas.microsoft.com/office/2006/metadata/properties" xmlns:ns3="90e3a077-8767-4343-ab32-d73a914c3895" xmlns:ns4="dfc62ef8-41ff-4562-8978-81731328ae74" targetNamespace="http://schemas.microsoft.com/office/2006/metadata/properties" ma:root="true" ma:fieldsID="3492b540694c6d9614c8c52bf6f4e52f" ns3:_="" ns4:_="">
    <xsd:import namespace="90e3a077-8767-4343-ab32-d73a914c3895"/>
    <xsd:import namespace="dfc62ef8-41ff-4562-8978-81731328ae7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e3a077-8767-4343-ab32-d73a914c3895"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fc62ef8-41ff-4562-8978-81731328ae74"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descrip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E7F0CE0-2E7A-4DA1-A1CB-575A024BE7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e3a077-8767-4343-ab32-d73a914c3895"/>
    <ds:schemaRef ds:uri="dfc62ef8-41ff-4562-8978-81731328ae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7423FED-2ED6-423E-AFA2-F29BD87A924C}">
  <ds:schemaRefs>
    <ds:schemaRef ds:uri="http://schemas.microsoft.com/office/infopath/2007/PartnerControls"/>
    <ds:schemaRef ds:uri="http://purl.org/dc/elements/1.1/"/>
    <ds:schemaRef ds:uri="dfc62ef8-41ff-4562-8978-81731328ae74"/>
    <ds:schemaRef ds:uri="http://schemas.openxmlformats.org/package/2006/metadata/core-properties"/>
    <ds:schemaRef ds:uri="http://purl.org/dc/terms/"/>
    <ds:schemaRef ds:uri="http://www.w3.org/XML/1998/namespace"/>
    <ds:schemaRef ds:uri="90e3a077-8767-4343-ab32-d73a914c3895"/>
    <ds:schemaRef ds:uri="http://schemas.microsoft.com/office/2006/documentManagement/types"/>
    <ds:schemaRef ds:uri="http://purl.org/dc/dcmitype/"/>
    <ds:schemaRef ds:uri="http://schemas.microsoft.com/office/2006/metadata/properties"/>
  </ds:schemaRefs>
</ds:datastoreItem>
</file>

<file path=customXml/itemProps3.xml><?xml version="1.0" encoding="utf-8"?>
<ds:datastoreItem xmlns:ds="http://schemas.openxmlformats.org/officeDocument/2006/customXml" ds:itemID="{E9015189-3800-4906-B61D-12E912A428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67579</TotalTime>
  <Words>4882</Words>
  <Application>Microsoft Office PowerPoint</Application>
  <PresentationFormat>Custom</PresentationFormat>
  <Paragraphs>739</Paragraphs>
  <Slides>120</Slides>
  <Notes>70</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120</vt:i4>
      </vt:variant>
    </vt:vector>
  </HeadingPairs>
  <TitlesOfParts>
    <vt:vector size="134" baseType="lpstr">
      <vt:lpstr>Arial</vt:lpstr>
      <vt:lpstr>BentonSans Book</vt:lpstr>
      <vt:lpstr>Calibri</vt:lpstr>
      <vt:lpstr>Calibri Light</vt:lpstr>
      <vt:lpstr>Consolas</vt:lpstr>
      <vt:lpstr>Lucida Console</vt:lpstr>
      <vt:lpstr>Merriweather Light</vt:lpstr>
      <vt:lpstr>Poppins</vt:lpstr>
      <vt:lpstr>PPT_Corporate_Template_BentonSans_16.9</vt:lpstr>
      <vt:lpstr>Gray background</vt:lpstr>
      <vt:lpstr>No Bubbles</vt:lpstr>
      <vt:lpstr>714513_TC17_PPT_Template_0428</vt:lpstr>
      <vt:lpstr>1_714513_TC17_PPT_Template_0428</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Quick Tableau Demo</vt:lpstr>
      <vt:lpstr>Setting Up Connections and Data Sources</vt:lpstr>
      <vt:lpstr>PowerPoint Presentation</vt:lpstr>
      <vt:lpstr>PowerPoint Presentation</vt:lpstr>
      <vt:lpstr>PowerPoint Presentation</vt:lpstr>
      <vt:lpstr>PowerPoint Presentation</vt:lpstr>
      <vt:lpstr>PowerPoint Presentation</vt:lpstr>
      <vt:lpstr>PowerPoint Presentation</vt:lpstr>
      <vt:lpstr>Practice: Creating a Local Data Connection p.2</vt:lpstr>
      <vt:lpstr>Filters and Sorting</vt:lpstr>
      <vt:lpstr>PowerPoint Presentation</vt:lpstr>
      <vt:lpstr>PowerPoint Presentation</vt:lpstr>
      <vt:lpstr>PowerPoint Presentation</vt:lpstr>
      <vt:lpstr>Practice: Filters - Individually p. 4</vt:lpstr>
      <vt:lpstr>PowerPoint Presentation</vt:lpstr>
      <vt:lpstr>PowerPoint Presentation</vt:lpstr>
      <vt:lpstr>PowerPoint Presentation</vt:lpstr>
      <vt:lpstr>Practice: Sorting - Together p. 6</vt:lpstr>
      <vt:lpstr>Using Groups and Hierarchies</vt:lpstr>
      <vt:lpstr>PowerPoint Presentation</vt:lpstr>
      <vt:lpstr>PowerPoint Presentation</vt:lpstr>
      <vt:lpstr>PowerPoint Presentation</vt:lpstr>
      <vt:lpstr>Practice: Creating Groups and Hierarchies p. 8 - Individually</vt:lpstr>
      <vt:lpstr>Using Dates</vt:lpstr>
      <vt:lpstr>PowerPoint Presentation</vt:lpstr>
      <vt:lpstr>PowerPoint Presentation</vt:lpstr>
      <vt:lpstr>PowerPoint Presentation</vt:lpstr>
      <vt:lpstr>Practice: Date Parts and Date Values p. 9 - Individually</vt:lpstr>
      <vt:lpstr>PowerPoint Presentation</vt:lpstr>
      <vt:lpstr>Practice: Using Custom Dates p. 11 Together or After Class</vt:lpstr>
      <vt:lpstr>PowerPoint Presentation</vt:lpstr>
      <vt:lpstr>Using Multiple Measures in a View</vt:lpstr>
      <vt:lpstr>PowerPoint Presentation</vt:lpstr>
      <vt:lpstr>PowerPoint Presentation</vt:lpstr>
      <vt:lpstr>Practice: Combined Axis Chart p. 14</vt:lpstr>
      <vt:lpstr>PowerPoint Presentation</vt:lpstr>
      <vt:lpstr>Practice: Dual Axis Chart p. 15</vt:lpstr>
      <vt:lpstr>Text Tables and Alternatives</vt:lpstr>
      <vt:lpstr>PowerPoint Presentation</vt:lpstr>
      <vt:lpstr>PowerPoint Presentation</vt:lpstr>
      <vt:lpstr>PowerPoint Presentation</vt:lpstr>
      <vt:lpstr>Practice: Creating a Crosstab with Totals p. 16</vt:lpstr>
      <vt:lpstr>PowerPoint Presentation</vt:lpstr>
      <vt:lpstr>Practice: Highlight Tables p. 17</vt:lpstr>
      <vt:lpstr>Practice: Heat Maps p. 18</vt:lpstr>
      <vt:lpstr>Scatterplots</vt:lpstr>
      <vt:lpstr>PowerPoint Presentation</vt:lpstr>
      <vt:lpstr>PowerPoint Presentation</vt:lpstr>
      <vt:lpstr>PowerPoint Presentation</vt:lpstr>
      <vt:lpstr>PowerPoint Presentation</vt:lpstr>
      <vt:lpstr>Practice: Creating a Scatter Plot p. 19</vt:lpstr>
      <vt:lpstr>Calculations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Practice: Understanding Aggregations p. 20</vt:lpstr>
      <vt:lpstr>PowerPoint Presentation</vt:lpstr>
      <vt:lpstr>PowerPoint Presentation</vt:lpstr>
      <vt:lpstr>PowerPoint Presentation</vt:lpstr>
      <vt:lpstr>Practice: Using Date Calculations p. 21</vt:lpstr>
      <vt:lpstr>PowerPoint Presentation</vt:lpstr>
      <vt:lpstr>Quick Table Calculations</vt:lpstr>
      <vt:lpstr>PowerPoint Presentation</vt:lpstr>
      <vt:lpstr>PowerPoint Presentation</vt:lpstr>
      <vt:lpstr>Practice: Percent of Total p. 22</vt:lpstr>
      <vt:lpstr>Reference Lines and Bands</vt:lpstr>
      <vt:lpstr>PowerPoint Presentation</vt:lpstr>
      <vt:lpstr>PowerPoint Presentation</vt:lpstr>
      <vt:lpstr>PowerPoint Presentation</vt:lpstr>
      <vt:lpstr>Practice: Reference Lines and Bands p. 24</vt:lpstr>
      <vt:lpstr>Showing Parts of a Whole</vt:lpstr>
      <vt:lpstr>PowerPoint Presentation</vt:lpstr>
      <vt:lpstr>PowerPoint Presentation</vt:lpstr>
      <vt:lpstr>Practice: Pie Charts and Tree Maps p. 26</vt:lpstr>
      <vt:lpstr>Parameters</vt:lpstr>
      <vt:lpstr>Practice: Exploring Parameters p. 28</vt:lpstr>
      <vt:lpstr>Mapping</vt:lpstr>
      <vt:lpstr>PowerPoint Presentation</vt:lpstr>
      <vt:lpstr>PowerPoint Presentation</vt:lpstr>
      <vt:lpstr>Practice: Mapping Top North American Airports p. 31</vt:lpstr>
      <vt:lpstr>PowerPoint Presentation</vt:lpstr>
      <vt:lpstr>Practice: Creating Geographic Groups p. 29</vt:lpstr>
      <vt:lpstr>Dashboards</vt:lpstr>
      <vt:lpstr>PowerPoint Presentation</vt:lpstr>
      <vt:lpstr>PowerPoint Presentation</vt:lpstr>
      <vt:lpstr>PowerPoint Presentation</vt:lpstr>
      <vt:lpstr>PowerPoint Presentation</vt:lpstr>
      <vt:lpstr>PowerPoint Presentation</vt:lpstr>
      <vt:lpstr>PowerPoint Presentation</vt:lpstr>
      <vt:lpstr>Practice: Creating a Dashboard p. 33</vt:lpstr>
      <vt:lpstr>Dashboard Actions: Highlight</vt:lpstr>
      <vt:lpstr>PowerPoint Presentation</vt:lpstr>
      <vt:lpstr>PowerPoint Presentation</vt:lpstr>
      <vt:lpstr>PowerPoint Presentation</vt:lpstr>
      <vt:lpstr>PowerPoint Presentation</vt:lpstr>
      <vt:lpstr>Practice: Adding Dashboard Actions p. 35</vt:lpstr>
      <vt:lpstr>Publishing Online</vt:lpstr>
      <vt:lpstr>PowerPoint Presentation</vt:lpstr>
      <vt:lpstr>Misc</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 King</dc:creator>
  <cp:lastModifiedBy>Kristy McGee</cp:lastModifiedBy>
  <cp:revision>267</cp:revision>
  <dcterms:created xsi:type="dcterms:W3CDTF">2012-07-23T01:17:07Z</dcterms:created>
  <dcterms:modified xsi:type="dcterms:W3CDTF">2021-04-13T15:59:18Z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0x010100E3A665984681FA40BD3470FCC9036090</vt:lpwstr>
  </property>
</Properties>
</file>